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51"/>
  </p:notesMasterIdLst>
  <p:handoutMasterIdLst>
    <p:handoutMasterId r:id="rId52"/>
  </p:handoutMasterIdLst>
  <p:sldIdLst>
    <p:sldId id="317" r:id="rId3"/>
    <p:sldId id="256" r:id="rId4"/>
    <p:sldId id="294" r:id="rId5"/>
    <p:sldId id="292" r:id="rId6"/>
    <p:sldId id="293" r:id="rId7"/>
    <p:sldId id="295" r:id="rId8"/>
    <p:sldId id="296" r:id="rId9"/>
    <p:sldId id="257" r:id="rId10"/>
    <p:sldId id="261" r:id="rId11"/>
    <p:sldId id="262" r:id="rId12"/>
    <p:sldId id="258" r:id="rId13"/>
    <p:sldId id="263" r:id="rId14"/>
    <p:sldId id="297" r:id="rId15"/>
    <p:sldId id="316" r:id="rId16"/>
    <p:sldId id="259" r:id="rId17"/>
    <p:sldId id="264" r:id="rId18"/>
    <p:sldId id="265" r:id="rId19"/>
    <p:sldId id="269" r:id="rId20"/>
    <p:sldId id="270" r:id="rId21"/>
    <p:sldId id="305" r:id="rId22"/>
    <p:sldId id="306" r:id="rId23"/>
    <p:sldId id="307" r:id="rId24"/>
    <p:sldId id="308" r:id="rId25"/>
    <p:sldId id="298" r:id="rId26"/>
    <p:sldId id="274" r:id="rId27"/>
    <p:sldId id="299" r:id="rId28"/>
    <p:sldId id="278" r:id="rId29"/>
    <p:sldId id="300" r:id="rId30"/>
    <p:sldId id="277" r:id="rId31"/>
    <p:sldId id="301" r:id="rId32"/>
    <p:sldId id="276" r:id="rId33"/>
    <p:sldId id="302" r:id="rId34"/>
    <p:sldId id="275" r:id="rId35"/>
    <p:sldId id="303" r:id="rId36"/>
    <p:sldId id="279" r:id="rId37"/>
    <p:sldId id="304" r:id="rId38"/>
    <p:sldId id="280" r:id="rId39"/>
    <p:sldId id="282" r:id="rId40"/>
    <p:sldId id="283" r:id="rId41"/>
    <p:sldId id="309" r:id="rId42"/>
    <p:sldId id="310" r:id="rId43"/>
    <p:sldId id="311" r:id="rId44"/>
    <p:sldId id="312" r:id="rId45"/>
    <p:sldId id="313" r:id="rId46"/>
    <p:sldId id="284" r:id="rId47"/>
    <p:sldId id="290" r:id="rId48"/>
    <p:sldId id="314" r:id="rId49"/>
    <p:sldId id="315" r:id="rId50"/>
  </p:sldIdLst>
  <p:sldSz cx="9144000" cy="6858000" type="screen4x3"/>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8667" autoAdjust="0"/>
    <p:restoredTop sz="94660"/>
  </p:normalViewPr>
  <p:slideViewPr>
    <p:cSldViewPr>
      <p:cViewPr varScale="1">
        <p:scale>
          <a:sx n="36" d="100"/>
          <a:sy n="36" d="100"/>
        </p:scale>
        <p:origin x="60" y="84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82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32529CA9-8B92-4770-9D4A-4763FA4E9C24}" type="datetimeFigureOut">
              <a:rPr lang="en-US" smtClean="0"/>
              <a:t>3/26/2017</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6702195-F2B5-4057-9EC4-6CC642050225}" type="slidenum">
              <a:rPr lang="en-US" smtClean="0"/>
              <a:t>‹#›</a:t>
            </a:fld>
            <a:endParaRPr lang="en-US"/>
          </a:p>
        </p:txBody>
      </p:sp>
    </p:spTree>
    <p:extLst>
      <p:ext uri="{BB962C8B-B14F-4D97-AF65-F5344CB8AC3E}">
        <p14:creationId xmlns:p14="http://schemas.microsoft.com/office/powerpoint/2010/main" val="5944612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89E5EE5-ACA3-4EB5-BEB5-835C2EDB0D92}" type="datetimeFigureOut">
              <a:rPr lang="en-US" smtClean="0"/>
              <a:t>3/26/2017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F86AB09-FE85-4699-98C7-3E97AB83E155}" type="slidenum">
              <a:rPr lang="en-US" smtClean="0"/>
              <a:t>‹#›</a:t>
            </a:fld>
            <a:endParaRPr lang="en-US"/>
          </a:p>
        </p:txBody>
      </p:sp>
    </p:spTree>
    <p:extLst>
      <p:ext uri="{BB962C8B-B14F-4D97-AF65-F5344CB8AC3E}">
        <p14:creationId xmlns:p14="http://schemas.microsoft.com/office/powerpoint/2010/main" val="3778282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A"/>
          </a:p>
        </p:txBody>
      </p:sp>
      <p:sp>
        <p:nvSpPr>
          <p:cNvPr id="4" name="Espace réservé de la date 3"/>
          <p:cNvSpPr>
            <a:spLocks noGrp="1"/>
          </p:cNvSpPr>
          <p:nvPr>
            <p:ph type="dt" sz="half" idx="10"/>
          </p:nvPr>
        </p:nvSpPr>
        <p:spPr/>
        <p:txBody>
          <a:bodyPr/>
          <a:lstStyle/>
          <a:p>
            <a:fld id="{4043ACA5-3BA5-43A4-B997-A38478D2CF24}" type="datetimeFigureOut">
              <a:rPr lang="fr-FR" smtClean="0"/>
              <a:pPr/>
              <a:t>26/03/2017</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A222A8-A599-4E55-973A-60A868F0A293}" type="slidenum">
              <a:rPr lang="fr-CA" smtClean="0"/>
              <a:pPr/>
              <a:t>‹#›</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p>
            <a:fld id="{4043ACA5-3BA5-43A4-B997-A38478D2CF24}" type="datetimeFigureOut">
              <a:rPr lang="fr-FR" smtClean="0"/>
              <a:pPr/>
              <a:t>26/03/2017</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A222A8-A599-4E55-973A-60A868F0A293}" type="slidenum">
              <a:rPr lang="fr-CA" smtClean="0"/>
              <a:pPr/>
              <a:t>‹#›</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Click to edit Master title style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p>
            <a:fld id="{4043ACA5-3BA5-43A4-B997-A38478D2CF24}" type="datetimeFigureOut">
              <a:rPr lang="fr-FR" smtClean="0"/>
              <a:pPr/>
              <a:t>26/03/2017</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A222A8-A599-4E55-973A-60A868F0A293}" type="slidenum">
              <a:rPr lang="fr-CA" smtClean="0"/>
              <a:pPr/>
              <a:t>‹#›</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p>
            <a:fld id="{4043ACA5-3BA5-43A4-B997-A38478D2CF24}" type="datetimeFigureOut">
              <a:rPr lang="fr-FR" smtClean="0"/>
              <a:pPr/>
              <a:t>26/03/2017</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A222A8-A599-4E55-973A-60A868F0A293}" type="slidenum">
              <a:rPr lang="fr-CA" smtClean="0"/>
              <a:pPr/>
              <a:t>‹#›</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p>
            <a:fld id="{4043ACA5-3BA5-43A4-B997-A38478D2CF24}" type="datetimeFigureOut">
              <a:rPr lang="fr-FR" smtClean="0"/>
              <a:pPr/>
              <a:t>26/03/2017</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72A222A8-A599-4E55-973A-60A868F0A293}" type="slidenum">
              <a:rPr lang="fr-CA" smtClean="0"/>
              <a:pPr/>
              <a:t>‹#›</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e la date 4"/>
          <p:cNvSpPr>
            <a:spLocks noGrp="1"/>
          </p:cNvSpPr>
          <p:nvPr>
            <p:ph type="dt" sz="half" idx="10"/>
          </p:nvPr>
        </p:nvSpPr>
        <p:spPr/>
        <p:txBody>
          <a:bodyPr/>
          <a:lstStyle/>
          <a:p>
            <a:fld id="{4043ACA5-3BA5-43A4-B997-A38478D2CF24}" type="datetimeFigureOut">
              <a:rPr lang="fr-FR" smtClean="0"/>
              <a:pPr/>
              <a:t>26/03/2017</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72A222A8-A599-4E55-973A-60A868F0A293}" type="slidenum">
              <a:rPr lang="fr-CA" smtClean="0"/>
              <a:pPr/>
              <a:t>‹#›</a:t>
            </a:fld>
            <a:endParaRPr lang="fr-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Click to edit Master title style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7" name="Espace réservé de la date 6"/>
          <p:cNvSpPr>
            <a:spLocks noGrp="1"/>
          </p:cNvSpPr>
          <p:nvPr>
            <p:ph type="dt" sz="half" idx="10"/>
          </p:nvPr>
        </p:nvSpPr>
        <p:spPr/>
        <p:txBody>
          <a:bodyPr/>
          <a:lstStyle/>
          <a:p>
            <a:fld id="{4043ACA5-3BA5-43A4-B997-A38478D2CF24}" type="datetimeFigureOut">
              <a:rPr lang="fr-FR" smtClean="0"/>
              <a:pPr/>
              <a:t>26/03/2017</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72A222A8-A599-4E55-973A-60A868F0A293}" type="slidenum">
              <a:rPr lang="fr-CA" smtClean="0"/>
              <a:pPr/>
              <a:t>‹#›</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e la date 2"/>
          <p:cNvSpPr>
            <a:spLocks noGrp="1"/>
          </p:cNvSpPr>
          <p:nvPr>
            <p:ph type="dt" sz="half" idx="10"/>
          </p:nvPr>
        </p:nvSpPr>
        <p:spPr/>
        <p:txBody>
          <a:bodyPr/>
          <a:lstStyle/>
          <a:p>
            <a:fld id="{4043ACA5-3BA5-43A4-B997-A38478D2CF24}" type="datetimeFigureOut">
              <a:rPr lang="fr-FR" smtClean="0"/>
              <a:pPr/>
              <a:t>26/03/2017</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72A222A8-A599-4E55-973A-60A868F0A293}" type="slidenum">
              <a:rPr lang="fr-CA" smtClean="0"/>
              <a:pPr/>
              <a:t>‹#›</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043ACA5-3BA5-43A4-B997-A38478D2CF24}" type="datetimeFigureOut">
              <a:rPr lang="fr-FR" smtClean="0"/>
              <a:pPr/>
              <a:t>26/03/2017</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72A222A8-A599-4E55-973A-60A868F0A293}" type="slidenum">
              <a:rPr lang="fr-CA" smtClean="0"/>
              <a:pPr/>
              <a:t>‹#›</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4"/>
          <p:cNvSpPr>
            <a:spLocks noGrp="1"/>
          </p:cNvSpPr>
          <p:nvPr>
            <p:ph type="dt" sz="half" idx="10"/>
          </p:nvPr>
        </p:nvSpPr>
        <p:spPr/>
        <p:txBody>
          <a:bodyPr/>
          <a:lstStyle/>
          <a:p>
            <a:fld id="{4043ACA5-3BA5-43A4-B997-A38478D2CF24}" type="datetimeFigureOut">
              <a:rPr lang="fr-FR" smtClean="0"/>
              <a:pPr/>
              <a:t>26/03/2017</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72A222A8-A599-4E55-973A-60A868F0A293}" type="slidenum">
              <a:rPr lang="fr-CA" smtClean="0"/>
              <a:pPr/>
              <a:t>‹#›</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r-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4"/>
          <p:cNvSpPr>
            <a:spLocks noGrp="1"/>
          </p:cNvSpPr>
          <p:nvPr>
            <p:ph type="dt" sz="half" idx="10"/>
          </p:nvPr>
        </p:nvSpPr>
        <p:spPr/>
        <p:txBody>
          <a:bodyPr/>
          <a:lstStyle/>
          <a:p>
            <a:fld id="{4043ACA5-3BA5-43A4-B997-A38478D2CF24}" type="datetimeFigureOut">
              <a:rPr lang="fr-FR" smtClean="0"/>
              <a:pPr/>
              <a:t>26/03/2017</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72A222A8-A599-4E55-973A-60A868F0A293}" type="slidenum">
              <a:rPr lang="fr-CA" smtClean="0"/>
              <a:pPr/>
              <a:t>‹#›</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43ACA5-3BA5-43A4-B997-A38478D2CF24}" type="datetimeFigureOut">
              <a:rPr lang="fr-FR" smtClean="0"/>
              <a:pPr/>
              <a:t>26/03/2017</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A222A8-A599-4E55-973A-60A868F0A293}" type="slidenum">
              <a:rPr lang="fr-CA" smtClean="0"/>
              <a:pPr/>
              <a:t>‹#›</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s://lms.cliengage.org/pluginfile.php/48597/mod_scorm/imsmanifest/70/a002_2._about_letter_knoweldge_explore_letter_knowledge.html#text78226anc" TargetMode="External"/><Relationship Id="rId3" Type="http://schemas.openxmlformats.org/officeDocument/2006/relationships/hyperlink" Target="https://lms.cliengage.org/pluginfile.php/48597/mod_scorm/imsmanifest/70/a002_2._about_letter_knoweldge_explore_letter_knowledge.html#text78222anc" TargetMode="External"/><Relationship Id="rId7" Type="http://schemas.openxmlformats.org/officeDocument/2006/relationships/hyperlink" Target="https://lms.cliengage.org/pluginfile.php/48597/mod_scorm/imsmanifest/70/a002_2._about_letter_knoweldge_explore_letter_knowledge.html#text78225anc" TargetMode="External"/><Relationship Id="rId2" Type="http://schemas.openxmlformats.org/officeDocument/2006/relationships/hyperlink" Target="https://lms.cliengage.org/pluginfile.php/48597/mod_scorm/imsmanifest/70/a002_2._about_letter_knoweldge_explore_letter_knowledge.html#text78221anc" TargetMode="External"/><Relationship Id="rId1" Type="http://schemas.openxmlformats.org/officeDocument/2006/relationships/slideLayout" Target="../slideLayouts/slideLayout2.xml"/><Relationship Id="rId6" Type="http://schemas.openxmlformats.org/officeDocument/2006/relationships/hyperlink" Target="https://lms.cliengage.org/pluginfile.php/48597/mod_scorm/imsmanifest/70/a002_2._about_letter_knoweldge_explore_letter_knowledge.html#text78224anc" TargetMode="External"/><Relationship Id="rId5" Type="http://schemas.openxmlformats.org/officeDocument/2006/relationships/hyperlink" Target="https://lms.cliengage.org/pluginfile.php/48597/mod_scorm/imsmanifest/70/a002_2._about_letter_knoweldge_explore_letter_knowledge.html#text78223anc" TargetMode="External"/><Relationship Id="rId4" Type="http://schemas.openxmlformats.org/officeDocument/2006/relationships/hyperlink" Target="https://lms.cliengage.org/pluginfile.php/48597/mod_scorm/imsmanifest/70/a002_2._about_letter_knoweldge_explore_letter_knowledge.html#text78228anc" TargetMode="External"/><Relationship Id="rId9" Type="http://schemas.openxmlformats.org/officeDocument/2006/relationships/hyperlink" Target="https://lms.cliengage.org/pluginfile.php/48597/mod_scorm/imsmanifest/70/a002_2._about_letter_knoweldge_explore_letter_knowledge.html#text78227anc" TargetMode="Externa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T1%20housekeeping.pptx"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T1%20discussion%20post.ppt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609600"/>
            <a:ext cx="8305800" cy="1752600"/>
          </a:xfrm>
        </p:spPr>
        <p:txBody>
          <a:bodyPr>
            <a:normAutofit fontScale="92500" lnSpcReduction="20000"/>
          </a:bodyPr>
          <a:lstStyle/>
          <a:p>
            <a:r>
              <a:rPr lang="en-US" dirty="0" smtClean="0"/>
              <a:t>Materials participants need to bring:</a:t>
            </a:r>
          </a:p>
          <a:p>
            <a:r>
              <a:rPr lang="en-US" dirty="0" smtClean="0"/>
              <a:t>CIRCLE manual</a:t>
            </a:r>
          </a:p>
          <a:p>
            <a:r>
              <a:rPr lang="en-US" dirty="0"/>
              <a:t>Activity #5: Visit the </a:t>
            </a:r>
            <a:r>
              <a:rPr lang="en-US" dirty="0" smtClean="0"/>
              <a:t>Classroom Section </a:t>
            </a:r>
            <a:r>
              <a:rPr lang="en-US" dirty="0"/>
              <a:t>2: About Letter Knowledge</a:t>
            </a:r>
          </a:p>
          <a:p>
            <a:endParaRPr lang="en-US" dirty="0" smtClean="0"/>
          </a:p>
          <a:p>
            <a:endParaRPr lang="en-US" dirty="0"/>
          </a:p>
        </p:txBody>
      </p:sp>
    </p:spTree>
    <p:extLst>
      <p:ext uri="{BB962C8B-B14F-4D97-AF65-F5344CB8AC3E}">
        <p14:creationId xmlns:p14="http://schemas.microsoft.com/office/powerpoint/2010/main" val="4105362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362200" y="685800"/>
            <a:ext cx="6257940" cy="4525963"/>
          </a:xfrm>
        </p:spPr>
        <p:txBody>
          <a:bodyPr>
            <a:normAutofit fontScale="92500" lnSpcReduction="10000"/>
          </a:bodyPr>
          <a:lstStyle/>
          <a:p>
            <a:pPr marL="0" indent="0">
              <a:buNone/>
            </a:pPr>
            <a:r>
              <a:rPr lang="en-US" dirty="0"/>
              <a:t>In this </a:t>
            </a:r>
            <a:r>
              <a:rPr lang="en-US" dirty="0" err="1"/>
              <a:t>eCIRCLE</a:t>
            </a:r>
            <a:r>
              <a:rPr lang="en-US" dirty="0"/>
              <a:t> course, participants will explore the following topics:</a:t>
            </a:r>
          </a:p>
          <a:p>
            <a:pPr lvl="0"/>
            <a:r>
              <a:rPr lang="en-US" dirty="0"/>
              <a:t>Components of letter knowledge</a:t>
            </a:r>
          </a:p>
          <a:p>
            <a:pPr lvl="0"/>
            <a:r>
              <a:rPr lang="en-US" dirty="0"/>
              <a:t>Letter knowledge in the classroom environment</a:t>
            </a:r>
          </a:p>
          <a:p>
            <a:pPr lvl="0"/>
            <a:r>
              <a:rPr lang="en-US" dirty="0"/>
              <a:t>Using letter activities in learning centers</a:t>
            </a:r>
          </a:p>
          <a:p>
            <a:pPr lvl="0"/>
            <a:r>
              <a:rPr lang="en-US" dirty="0"/>
              <a:t>Formal and informal letter knowledge assessment</a:t>
            </a:r>
          </a:p>
          <a:p>
            <a:pPr marL="0" indent="0">
              <a:buNone/>
            </a:pPr>
            <a:endParaRPr lang="fr-CA" dirty="0">
              <a:solidFill>
                <a:schemeClr val="tx1">
                  <a:lumMod val="65000"/>
                  <a:lumOff val="35000"/>
                </a:schemeClr>
              </a:solidFill>
            </a:endParaRPr>
          </a:p>
        </p:txBody>
      </p:sp>
    </p:spTree>
    <p:extLst>
      <p:ext uri="{BB962C8B-B14F-4D97-AF65-F5344CB8AC3E}">
        <p14:creationId xmlns:p14="http://schemas.microsoft.com/office/powerpoint/2010/main" val="26489082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solidFill>
                  <a:schemeClr val="bg1"/>
                </a:solidFill>
              </a:rPr>
              <a:t>Letter</a:t>
            </a:r>
            <a:r>
              <a:rPr lang="fr-CA" dirty="0" smtClean="0">
                <a:solidFill>
                  <a:schemeClr val="bg1"/>
                </a:solidFill>
              </a:rPr>
              <a:t> </a:t>
            </a:r>
            <a:r>
              <a:rPr lang="fr-CA" dirty="0" err="1" smtClean="0">
                <a:solidFill>
                  <a:schemeClr val="bg1"/>
                </a:solidFill>
              </a:rPr>
              <a:t>Knowledge</a:t>
            </a:r>
            <a:endParaRPr lang="fr-CA" dirty="0">
              <a:solidFill>
                <a:schemeClr val="bg1"/>
              </a:solidFill>
            </a:endParaRPr>
          </a:p>
        </p:txBody>
      </p:sp>
      <p:sp>
        <p:nvSpPr>
          <p:cNvPr id="3" name="Espace réservé du contenu 2"/>
          <p:cNvSpPr>
            <a:spLocks noGrp="1"/>
          </p:cNvSpPr>
          <p:nvPr>
            <p:ph idx="1"/>
          </p:nvPr>
        </p:nvSpPr>
        <p:spPr>
          <a:xfrm>
            <a:off x="457200" y="1600200"/>
            <a:ext cx="8229600" cy="4525963"/>
          </a:xfrm>
        </p:spPr>
        <p:txBody>
          <a:bodyPr>
            <a:normAutofit fontScale="70000" lnSpcReduction="20000"/>
          </a:bodyPr>
          <a:lstStyle/>
          <a:p>
            <a:r>
              <a:rPr lang="en-US" b="1" dirty="0"/>
              <a:t>Session One:  	</a:t>
            </a:r>
            <a:r>
              <a:rPr lang="en-US" dirty="0"/>
              <a:t>Section 1:  Introduction</a:t>
            </a:r>
          </a:p>
          <a:p>
            <a:pPr marL="0" indent="0">
              <a:buNone/>
            </a:pPr>
            <a:r>
              <a:rPr lang="en-US" dirty="0" smtClean="0"/>
              <a:t>	Section </a:t>
            </a:r>
            <a:r>
              <a:rPr lang="en-US" dirty="0"/>
              <a:t>2:  About Letter Knowledge</a:t>
            </a:r>
          </a:p>
          <a:p>
            <a:pPr marL="0" indent="0">
              <a:buNone/>
            </a:pPr>
            <a:r>
              <a:rPr lang="en-US" b="1" dirty="0"/>
              <a:t> </a:t>
            </a:r>
            <a:endParaRPr lang="en-US" dirty="0"/>
          </a:p>
          <a:p>
            <a:r>
              <a:rPr lang="en-US" b="1" dirty="0" smtClean="0"/>
              <a:t>Workshop # 7707</a:t>
            </a:r>
          </a:p>
          <a:p>
            <a:pPr marL="0" indent="0">
              <a:buNone/>
            </a:pPr>
            <a:r>
              <a:rPr lang="en-US" b="1" dirty="0"/>
              <a:t>	</a:t>
            </a:r>
            <a:r>
              <a:rPr lang="en-US" b="1" dirty="0" smtClean="0"/>
              <a:t>Session </a:t>
            </a:r>
            <a:r>
              <a:rPr lang="en-US" b="1" dirty="0"/>
              <a:t>Two:  	</a:t>
            </a:r>
            <a:r>
              <a:rPr lang="en-US" dirty="0"/>
              <a:t>Section 3:  Setting the Stage for </a:t>
            </a:r>
            <a:r>
              <a:rPr lang="en-US" dirty="0" smtClean="0"/>
              <a:t>	Letter 	Knowledge</a:t>
            </a:r>
            <a:endParaRPr lang="en-US" dirty="0"/>
          </a:p>
          <a:p>
            <a:pPr marL="0" indent="0">
              <a:buNone/>
            </a:pPr>
            <a:r>
              <a:rPr lang="en-US" dirty="0" smtClean="0"/>
              <a:t>	Section </a:t>
            </a:r>
            <a:r>
              <a:rPr lang="en-US" dirty="0"/>
              <a:t>4:  Learning Letters in the ABC Center and </a:t>
            </a:r>
            <a:r>
              <a:rPr lang="en-US" dirty="0" smtClean="0"/>
              <a:t>	Beyond</a:t>
            </a:r>
            <a:endParaRPr lang="en-US" dirty="0"/>
          </a:p>
          <a:p>
            <a:endParaRPr lang="en-US" dirty="0"/>
          </a:p>
          <a:p>
            <a:pPr marL="0" indent="0">
              <a:buNone/>
            </a:pPr>
            <a:r>
              <a:rPr lang="en-US" b="1" dirty="0" smtClean="0"/>
              <a:t>Workshop # 7708</a:t>
            </a:r>
          </a:p>
          <a:p>
            <a:pPr marL="0" indent="0">
              <a:buNone/>
            </a:pPr>
            <a:r>
              <a:rPr lang="en-US" b="1" dirty="0"/>
              <a:t>	</a:t>
            </a:r>
            <a:r>
              <a:rPr lang="en-US" b="1" dirty="0" smtClean="0"/>
              <a:t>Session </a:t>
            </a:r>
            <a:r>
              <a:rPr lang="en-US" b="1" dirty="0"/>
              <a:t>Three:  	</a:t>
            </a:r>
            <a:r>
              <a:rPr lang="en-US" dirty="0"/>
              <a:t>Section 5:  Teaching Letter Knowledge </a:t>
            </a:r>
            <a:r>
              <a:rPr lang="en-US" dirty="0" smtClean="0"/>
              <a:t>	Throughout </a:t>
            </a:r>
            <a:r>
              <a:rPr lang="en-US" dirty="0"/>
              <a:t>the Year</a:t>
            </a:r>
          </a:p>
          <a:p>
            <a:pPr marL="457200" lvl="1" indent="0">
              <a:buNone/>
            </a:pPr>
            <a:r>
              <a:rPr lang="en-US" dirty="0" smtClean="0"/>
              <a:t>	Section </a:t>
            </a:r>
            <a:r>
              <a:rPr lang="en-US" dirty="0"/>
              <a:t>6:  Bringing It All Together</a:t>
            </a:r>
          </a:p>
          <a:p>
            <a:pPr marL="0" indent="0">
              <a:buNone/>
            </a:pPr>
            <a:endParaRPr lang="fr-CA"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28600" y="228600"/>
            <a:ext cx="8686800" cy="6400800"/>
          </a:xfrm>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sz="3600" b="1" dirty="0"/>
              <a:t>At the end of this session of Letter Knowledge, participants will be able to:</a:t>
            </a:r>
            <a:endParaRPr lang="en-US" sz="3600" dirty="0"/>
          </a:p>
          <a:p>
            <a:pPr lvl="0"/>
            <a:r>
              <a:rPr lang="en-US" sz="3600" i="1" dirty="0"/>
              <a:t>Explain why letter knowledge is important in the development of future reading skills. </a:t>
            </a:r>
            <a:endParaRPr lang="en-US" sz="3600" dirty="0"/>
          </a:p>
          <a:p>
            <a:pPr lvl="0"/>
            <a:r>
              <a:rPr lang="en-US" sz="3600" i="1" dirty="0"/>
              <a:t>Describe appropriate letter knowledge expectations for prekindergarten children.</a:t>
            </a:r>
            <a:endParaRPr lang="en-US" sz="3600" dirty="0"/>
          </a:p>
          <a:p>
            <a:pPr lvl="0"/>
            <a:r>
              <a:rPr lang="en-US" sz="3600" i="1" dirty="0"/>
              <a:t>Compare various viewpoints on how to teach letters to young children.</a:t>
            </a:r>
            <a:endParaRPr lang="en-US" sz="3600" dirty="0"/>
          </a:p>
          <a:p>
            <a:pPr marL="0" indent="0">
              <a:buNone/>
            </a:pPr>
            <a:endParaRPr lang="fr-CA" sz="3600" dirty="0">
              <a:solidFill>
                <a:schemeClr val="tx1">
                  <a:lumMod val="65000"/>
                  <a:lumOff val="35000"/>
                </a:schemeClr>
              </a:solidFill>
            </a:endParaRPr>
          </a:p>
        </p:txBody>
      </p:sp>
    </p:spTree>
    <p:extLst>
      <p:ext uri="{BB962C8B-B14F-4D97-AF65-F5344CB8AC3E}">
        <p14:creationId xmlns:p14="http://schemas.microsoft.com/office/powerpoint/2010/main" val="36224948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2400" y="228600"/>
            <a:ext cx="8686800" cy="6400800"/>
          </a:xfrm>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b="1" dirty="0"/>
              <a:t>At the end of this session of Letter Knowledge, participants will be able to:</a:t>
            </a:r>
            <a:endParaRPr lang="en-US" dirty="0"/>
          </a:p>
          <a:p>
            <a:pPr lvl="0"/>
            <a:r>
              <a:rPr lang="en-US" i="1" dirty="0" smtClean="0"/>
              <a:t>Develop </a:t>
            </a:r>
            <a:r>
              <a:rPr lang="en-US" i="1" dirty="0"/>
              <a:t>and use a sign-in sheet appropriately in their classroom.</a:t>
            </a:r>
            <a:endParaRPr lang="en-US" dirty="0"/>
          </a:p>
          <a:p>
            <a:pPr lvl="0"/>
            <a:r>
              <a:rPr lang="en-US" i="1" dirty="0"/>
              <a:t>Plan and implement appropriate letter knowledge activities in their classroom.</a:t>
            </a:r>
            <a:endParaRPr lang="en-US" dirty="0"/>
          </a:p>
          <a:p>
            <a:pPr lvl="0"/>
            <a:r>
              <a:rPr lang="en-US" i="1" dirty="0"/>
              <a:t>Identify strategies for teaching letter knowledge based on the Texas Prekindergarten Guidelines.</a:t>
            </a:r>
            <a:endParaRPr lang="en-US" dirty="0"/>
          </a:p>
          <a:p>
            <a:pPr lvl="0"/>
            <a:r>
              <a:rPr lang="en-US" i="1" dirty="0"/>
              <a:t>Examine their own assumptions about children’s letter knowledge and make appropriate changes in their classroom.</a:t>
            </a:r>
            <a:endParaRPr lang="en-US" dirty="0"/>
          </a:p>
          <a:p>
            <a:pPr marL="0" indent="0">
              <a:buNone/>
            </a:pPr>
            <a:endParaRPr lang="fr-CA" dirty="0">
              <a:solidFill>
                <a:schemeClr val="tx1">
                  <a:lumMod val="65000"/>
                  <a:lumOff val="35000"/>
                </a:schemeClr>
              </a:solidFill>
            </a:endParaRPr>
          </a:p>
        </p:txBody>
      </p:sp>
    </p:spTree>
    <p:extLst>
      <p:ext uri="{BB962C8B-B14F-4D97-AF65-F5344CB8AC3E}">
        <p14:creationId xmlns:p14="http://schemas.microsoft.com/office/powerpoint/2010/main" val="28994720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Letter Knowledge Pt. 1 Discussion </a:t>
            </a:r>
            <a:r>
              <a:rPr lang="en-US" sz="3200" smtClean="0"/>
              <a:t>Post </a:t>
            </a:r>
            <a:br>
              <a:rPr lang="en-US" sz="3200" smtClean="0"/>
            </a:br>
            <a:r>
              <a:rPr lang="en-US" sz="3200" smtClean="0"/>
              <a:t>due </a:t>
            </a:r>
            <a:r>
              <a:rPr lang="en-US" sz="3200" dirty="0" smtClean="0"/>
              <a:t>March 3, 2016.</a:t>
            </a:r>
            <a:endParaRPr lang="en-US" sz="3200" dirty="0"/>
          </a:p>
        </p:txBody>
      </p:sp>
      <p:sp>
        <p:nvSpPr>
          <p:cNvPr id="3" name="Content Placeholder 2"/>
          <p:cNvSpPr>
            <a:spLocks noGrp="1"/>
          </p:cNvSpPr>
          <p:nvPr>
            <p:ph idx="1"/>
          </p:nvPr>
        </p:nvSpPr>
        <p:spPr/>
        <p:txBody>
          <a:bodyPr/>
          <a:lstStyle/>
          <a:p>
            <a:pPr marL="0" lvl="0" indent="0">
              <a:buNone/>
            </a:pPr>
            <a:r>
              <a:rPr lang="en-US" dirty="0" smtClean="0"/>
              <a:t>1. </a:t>
            </a:r>
            <a:r>
              <a:rPr lang="en-US" dirty="0"/>
              <a:t>What personal experiences have you encountered when teaching letter knowledge?  What have these experiences taught you?</a:t>
            </a:r>
          </a:p>
          <a:p>
            <a:pPr marL="0" lvl="0" indent="0">
              <a:buNone/>
            </a:pPr>
            <a:r>
              <a:rPr lang="en-US" dirty="0" smtClean="0"/>
              <a:t>2. </a:t>
            </a:r>
            <a:r>
              <a:rPr lang="en-US" dirty="0"/>
              <a:t>How can you use children’s names to teach letter knowledge skills? </a:t>
            </a:r>
          </a:p>
          <a:p>
            <a:pPr marL="0" indent="0">
              <a:buNone/>
            </a:pPr>
            <a:endParaRPr lang="en-US" dirty="0"/>
          </a:p>
        </p:txBody>
      </p:sp>
    </p:spTree>
    <p:extLst>
      <p:ext uri="{BB962C8B-B14F-4D97-AF65-F5344CB8AC3E}">
        <p14:creationId xmlns:p14="http://schemas.microsoft.com/office/powerpoint/2010/main" val="29779890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solidFill>
                  <a:schemeClr val="tx1">
                    <a:lumMod val="65000"/>
                    <a:lumOff val="35000"/>
                  </a:schemeClr>
                </a:solidFill>
              </a:rPr>
              <a:t>Type </a:t>
            </a:r>
            <a:r>
              <a:rPr lang="fr-CA" dirty="0" err="1" smtClean="0">
                <a:solidFill>
                  <a:schemeClr val="tx1">
                    <a:lumMod val="65000"/>
                    <a:lumOff val="35000"/>
                  </a:schemeClr>
                </a:solidFill>
              </a:rPr>
              <a:t>your</a:t>
            </a:r>
            <a:r>
              <a:rPr lang="fr-CA" dirty="0" smtClean="0">
                <a:solidFill>
                  <a:schemeClr val="tx1">
                    <a:lumMod val="65000"/>
                    <a:lumOff val="35000"/>
                  </a:schemeClr>
                </a:solidFill>
              </a:rPr>
              <a:t> </a:t>
            </a:r>
            <a:r>
              <a:rPr lang="fr-CA" dirty="0" err="1" smtClean="0">
                <a:solidFill>
                  <a:schemeClr val="tx1">
                    <a:lumMod val="65000"/>
                    <a:lumOff val="35000"/>
                  </a:schemeClr>
                </a:solidFill>
              </a:rPr>
              <a:t>answer</a:t>
            </a:r>
            <a:r>
              <a:rPr lang="fr-CA" dirty="0" smtClean="0">
                <a:solidFill>
                  <a:schemeClr val="tx1">
                    <a:lumMod val="65000"/>
                    <a:lumOff val="35000"/>
                  </a:schemeClr>
                </a:solidFill>
              </a:rPr>
              <a:t> in the chat box.</a:t>
            </a:r>
            <a:endParaRPr lang="fr-CA" dirty="0">
              <a:solidFill>
                <a:schemeClr val="tx1">
                  <a:lumMod val="65000"/>
                  <a:lumOff val="35000"/>
                </a:schemeClr>
              </a:solidFill>
            </a:endParaRPr>
          </a:p>
        </p:txBody>
      </p:sp>
      <p:sp>
        <p:nvSpPr>
          <p:cNvPr id="3" name="Espace réservé du contenu 2"/>
          <p:cNvSpPr>
            <a:spLocks noGrp="1"/>
          </p:cNvSpPr>
          <p:nvPr>
            <p:ph idx="1"/>
          </p:nvPr>
        </p:nvSpPr>
        <p:spPr>
          <a:xfrm>
            <a:off x="457200" y="1524000"/>
            <a:ext cx="8229600" cy="4525963"/>
          </a:xfrm>
        </p:spPr>
        <p:txBody>
          <a:bodyPr>
            <a:normAutofit/>
          </a:bodyPr>
          <a:lstStyle/>
          <a:p>
            <a:pPr marL="0" lvl="0" indent="0">
              <a:buNone/>
            </a:pPr>
            <a:r>
              <a:rPr lang="en-US" sz="4800" dirty="0"/>
              <a:t>What types of activities do you use to teach letter knowledge?</a:t>
            </a:r>
          </a:p>
          <a:p>
            <a:pPr marL="0" indent="0">
              <a:buNone/>
            </a:pPr>
            <a:endParaRPr lang="fr-CA" sz="4800"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solidFill>
                  <a:schemeClr val="tx1">
                    <a:lumMod val="65000"/>
                    <a:lumOff val="35000"/>
                  </a:schemeClr>
                </a:solidFill>
              </a:rPr>
              <a:t>Type </a:t>
            </a:r>
            <a:r>
              <a:rPr lang="fr-CA" dirty="0" err="1" smtClean="0">
                <a:solidFill>
                  <a:schemeClr val="tx1">
                    <a:lumMod val="65000"/>
                    <a:lumOff val="35000"/>
                  </a:schemeClr>
                </a:solidFill>
              </a:rPr>
              <a:t>your</a:t>
            </a:r>
            <a:r>
              <a:rPr lang="fr-CA" dirty="0" smtClean="0">
                <a:solidFill>
                  <a:schemeClr val="tx1">
                    <a:lumMod val="65000"/>
                    <a:lumOff val="35000"/>
                  </a:schemeClr>
                </a:solidFill>
              </a:rPr>
              <a:t> </a:t>
            </a:r>
            <a:r>
              <a:rPr lang="fr-CA" dirty="0" err="1" smtClean="0">
                <a:solidFill>
                  <a:schemeClr val="tx1">
                    <a:lumMod val="65000"/>
                    <a:lumOff val="35000"/>
                  </a:schemeClr>
                </a:solidFill>
              </a:rPr>
              <a:t>answer</a:t>
            </a:r>
            <a:r>
              <a:rPr lang="fr-CA" dirty="0" smtClean="0">
                <a:solidFill>
                  <a:schemeClr val="tx1">
                    <a:lumMod val="65000"/>
                    <a:lumOff val="35000"/>
                  </a:schemeClr>
                </a:solidFill>
              </a:rPr>
              <a:t> in the chat box.</a:t>
            </a:r>
            <a:endParaRPr lang="fr-CA" dirty="0">
              <a:solidFill>
                <a:schemeClr val="tx1">
                  <a:lumMod val="65000"/>
                  <a:lumOff val="35000"/>
                </a:schemeClr>
              </a:solidFill>
            </a:endParaRPr>
          </a:p>
        </p:txBody>
      </p:sp>
      <p:sp>
        <p:nvSpPr>
          <p:cNvPr id="3" name="Espace réservé du contenu 2"/>
          <p:cNvSpPr>
            <a:spLocks noGrp="1"/>
          </p:cNvSpPr>
          <p:nvPr>
            <p:ph idx="1"/>
          </p:nvPr>
        </p:nvSpPr>
        <p:spPr>
          <a:xfrm>
            <a:off x="457200" y="1524000"/>
            <a:ext cx="8229600" cy="4525963"/>
          </a:xfrm>
        </p:spPr>
        <p:txBody>
          <a:bodyPr>
            <a:normAutofit/>
          </a:bodyPr>
          <a:lstStyle/>
          <a:p>
            <a:pPr marL="0" lvl="0" indent="0">
              <a:buNone/>
            </a:pPr>
            <a:r>
              <a:rPr lang="en-US" sz="4800" dirty="0"/>
              <a:t>Which centers should you teach letter knowledge in?</a:t>
            </a:r>
          </a:p>
          <a:p>
            <a:pPr marL="0" indent="0">
              <a:buNone/>
            </a:pPr>
            <a:endParaRPr lang="fr-CA" sz="4800" dirty="0">
              <a:solidFill>
                <a:schemeClr val="tx1">
                  <a:lumMod val="65000"/>
                  <a:lumOff val="35000"/>
                </a:schemeClr>
              </a:solidFill>
            </a:endParaRPr>
          </a:p>
        </p:txBody>
      </p:sp>
    </p:spTree>
    <p:extLst>
      <p:ext uri="{BB962C8B-B14F-4D97-AF65-F5344CB8AC3E}">
        <p14:creationId xmlns:p14="http://schemas.microsoft.com/office/powerpoint/2010/main" val="14616314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solidFill>
                  <a:schemeClr val="tx1">
                    <a:lumMod val="65000"/>
                    <a:lumOff val="35000"/>
                  </a:schemeClr>
                </a:solidFill>
              </a:rPr>
              <a:t>Type </a:t>
            </a:r>
            <a:r>
              <a:rPr lang="fr-CA" dirty="0" err="1" smtClean="0">
                <a:solidFill>
                  <a:schemeClr val="tx1">
                    <a:lumMod val="65000"/>
                    <a:lumOff val="35000"/>
                  </a:schemeClr>
                </a:solidFill>
              </a:rPr>
              <a:t>your</a:t>
            </a:r>
            <a:r>
              <a:rPr lang="fr-CA" dirty="0" smtClean="0">
                <a:solidFill>
                  <a:schemeClr val="tx1">
                    <a:lumMod val="65000"/>
                    <a:lumOff val="35000"/>
                  </a:schemeClr>
                </a:solidFill>
              </a:rPr>
              <a:t> </a:t>
            </a:r>
            <a:r>
              <a:rPr lang="fr-CA" dirty="0" err="1" smtClean="0">
                <a:solidFill>
                  <a:schemeClr val="tx1">
                    <a:lumMod val="65000"/>
                    <a:lumOff val="35000"/>
                  </a:schemeClr>
                </a:solidFill>
              </a:rPr>
              <a:t>answer</a:t>
            </a:r>
            <a:r>
              <a:rPr lang="fr-CA" dirty="0" smtClean="0">
                <a:solidFill>
                  <a:schemeClr val="tx1">
                    <a:lumMod val="65000"/>
                    <a:lumOff val="35000"/>
                  </a:schemeClr>
                </a:solidFill>
              </a:rPr>
              <a:t> in the chat box.</a:t>
            </a:r>
            <a:endParaRPr lang="fr-CA" dirty="0">
              <a:solidFill>
                <a:schemeClr val="tx1">
                  <a:lumMod val="65000"/>
                  <a:lumOff val="35000"/>
                </a:schemeClr>
              </a:solidFill>
            </a:endParaRPr>
          </a:p>
        </p:txBody>
      </p:sp>
      <p:sp>
        <p:nvSpPr>
          <p:cNvPr id="3" name="Espace réservé du contenu 2"/>
          <p:cNvSpPr>
            <a:spLocks noGrp="1"/>
          </p:cNvSpPr>
          <p:nvPr>
            <p:ph idx="1"/>
          </p:nvPr>
        </p:nvSpPr>
        <p:spPr>
          <a:xfrm>
            <a:off x="457200" y="1524000"/>
            <a:ext cx="8229600" cy="4525963"/>
          </a:xfrm>
        </p:spPr>
        <p:txBody>
          <a:bodyPr>
            <a:normAutofit/>
          </a:bodyPr>
          <a:lstStyle/>
          <a:p>
            <a:pPr marL="0" lvl="0" indent="0">
              <a:buNone/>
            </a:pPr>
            <a:r>
              <a:rPr lang="en-US" sz="4800" dirty="0"/>
              <a:t>How often do you use letter knowledge activities in your classroom?</a:t>
            </a:r>
          </a:p>
          <a:p>
            <a:pPr marL="0" indent="0">
              <a:buNone/>
            </a:pPr>
            <a:endParaRPr lang="fr-CA" sz="4800" dirty="0">
              <a:solidFill>
                <a:schemeClr val="tx1">
                  <a:lumMod val="65000"/>
                  <a:lumOff val="35000"/>
                </a:schemeClr>
              </a:solidFill>
            </a:endParaRPr>
          </a:p>
        </p:txBody>
      </p:sp>
    </p:spTree>
    <p:extLst>
      <p:ext uri="{BB962C8B-B14F-4D97-AF65-F5344CB8AC3E}">
        <p14:creationId xmlns:p14="http://schemas.microsoft.com/office/powerpoint/2010/main" val="33595808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
            <a:ext cx="8839200" cy="6400800"/>
          </a:xfrm>
        </p:spPr>
        <p:txBody>
          <a:bodyPr>
            <a:noAutofit/>
          </a:bodyPr>
          <a:lstStyle/>
          <a:p>
            <a:pPr marL="0" indent="0">
              <a:buNone/>
            </a:pPr>
            <a:r>
              <a:rPr lang="en-US" b="1" dirty="0">
                <a:solidFill>
                  <a:srgbClr val="7030A0"/>
                </a:solidFill>
              </a:rPr>
              <a:t>Learning letters </a:t>
            </a:r>
            <a:r>
              <a:rPr lang="en-US" dirty="0"/>
              <a:t>is a child's </a:t>
            </a:r>
            <a:r>
              <a:rPr lang="en-US" b="1" dirty="0">
                <a:solidFill>
                  <a:srgbClr val="C00000"/>
                </a:solidFill>
              </a:rPr>
              <a:t>first step </a:t>
            </a:r>
            <a:r>
              <a:rPr lang="en-US" dirty="0"/>
              <a:t>toward developing early literacy skills and understanding the concepts of reading and writing. The letters of the alphabet are a child's window to the world of written words and written expression; by exposing children to letters, you lead them to understand that spoken thoughts and ideas can be communicated exactly the same way in writing. They begin to understand that </a:t>
            </a:r>
            <a:r>
              <a:rPr lang="en-US" b="1" dirty="0">
                <a:solidFill>
                  <a:srgbClr val="002060"/>
                </a:solidFill>
              </a:rPr>
              <a:t>letters make sounds and combine to make words</a:t>
            </a:r>
            <a:r>
              <a:rPr lang="en-US" dirty="0"/>
              <a:t>; </a:t>
            </a:r>
            <a:r>
              <a:rPr lang="en-US" b="1" dirty="0">
                <a:solidFill>
                  <a:schemeClr val="accent6">
                    <a:lumMod val="75000"/>
                  </a:schemeClr>
                </a:solidFill>
              </a:rPr>
              <a:t>words combine to make sentences;</a:t>
            </a:r>
            <a:r>
              <a:rPr lang="en-US" dirty="0"/>
              <a:t> and </a:t>
            </a:r>
            <a:r>
              <a:rPr lang="en-US" b="1" dirty="0">
                <a:solidFill>
                  <a:schemeClr val="accent2">
                    <a:lumMod val="75000"/>
                  </a:schemeClr>
                </a:solidFill>
              </a:rPr>
              <a:t>sentences, whether they are written or spoken, communicate ideas</a:t>
            </a:r>
            <a:r>
              <a:rPr lang="en-US" dirty="0"/>
              <a:t>.</a:t>
            </a:r>
          </a:p>
          <a:p>
            <a:pPr marL="0" indent="0">
              <a:buNone/>
            </a:pPr>
            <a:r>
              <a:rPr lang="en-US" dirty="0"/>
              <a:t> </a:t>
            </a:r>
          </a:p>
          <a:p>
            <a:endParaRPr lang="en-US" dirty="0"/>
          </a:p>
        </p:txBody>
      </p:sp>
    </p:spTree>
    <p:extLst>
      <p:ext uri="{BB962C8B-B14F-4D97-AF65-F5344CB8AC3E}">
        <p14:creationId xmlns:p14="http://schemas.microsoft.com/office/powerpoint/2010/main" val="24725108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6019800"/>
          </a:xfrm>
        </p:spPr>
        <p:txBody>
          <a:bodyPr>
            <a:normAutofit/>
          </a:bodyPr>
          <a:lstStyle/>
          <a:p>
            <a:pPr marL="0" indent="0">
              <a:buNone/>
            </a:pPr>
            <a:r>
              <a:rPr lang="en-US" dirty="0"/>
              <a:t> </a:t>
            </a:r>
            <a:r>
              <a:rPr lang="en-US" dirty="0" smtClean="0"/>
              <a:t>Teachers </a:t>
            </a:r>
            <a:r>
              <a:rPr lang="en-US" dirty="0"/>
              <a:t>must build their letter knowledge instruction from the ground up, introducing letter and language concepts while exposing children to the letters themselves. In doing so, teachers set the stage for </a:t>
            </a:r>
            <a:r>
              <a:rPr lang="en-US" b="1" dirty="0">
                <a:solidFill>
                  <a:srgbClr val="C00000"/>
                </a:solidFill>
              </a:rPr>
              <a:t>rich, meaningful, and enjoyable relationships </a:t>
            </a:r>
            <a:r>
              <a:rPr lang="en-US" dirty="0"/>
              <a:t>between young children and the building blocks of our written language. </a:t>
            </a:r>
          </a:p>
          <a:p>
            <a:pPr marL="0" indent="0">
              <a:buNone/>
            </a:pPr>
            <a:endParaRPr lang="en-US" dirty="0"/>
          </a:p>
        </p:txBody>
      </p:sp>
    </p:spTree>
    <p:extLst>
      <p:ext uri="{BB962C8B-B14F-4D97-AF65-F5344CB8AC3E}">
        <p14:creationId xmlns:p14="http://schemas.microsoft.com/office/powerpoint/2010/main" val="24483963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685800" y="4267200"/>
            <a:ext cx="8001000" cy="2438400"/>
          </a:xfrm>
        </p:spPr>
        <p:txBody>
          <a:bodyPr>
            <a:noAutofit/>
          </a:bodyPr>
          <a:lstStyle/>
          <a:p>
            <a:r>
              <a:rPr lang="fr-CA" sz="3200" dirty="0" err="1" smtClean="0"/>
              <a:t>Letter</a:t>
            </a:r>
            <a:r>
              <a:rPr lang="fr-CA" sz="3200" dirty="0" smtClean="0"/>
              <a:t> </a:t>
            </a:r>
            <a:r>
              <a:rPr lang="fr-CA" sz="3200" dirty="0" err="1" smtClean="0"/>
              <a:t>Knowledge</a:t>
            </a:r>
            <a:r>
              <a:rPr lang="fr-CA" sz="3200" dirty="0" smtClean="0"/>
              <a:t> sections 1-2</a:t>
            </a:r>
            <a:br>
              <a:rPr lang="fr-CA" sz="3200" dirty="0" smtClean="0"/>
            </a:br>
            <a:r>
              <a:rPr lang="fr-CA" sz="3200" dirty="0" smtClean="0"/>
              <a:t>Day 15 </a:t>
            </a:r>
            <a:br>
              <a:rPr lang="fr-CA" sz="3200" dirty="0" smtClean="0"/>
            </a:br>
            <a:r>
              <a:rPr lang="fr-CA" sz="3200" dirty="0" err="1" smtClean="0"/>
              <a:t>webinar</a:t>
            </a:r>
            <a:r>
              <a:rPr lang="fr-CA" sz="3200" dirty="0" smtClean="0"/>
              <a:t>: </a:t>
            </a:r>
            <a:r>
              <a:rPr lang="fr-CA" sz="3200" dirty="0" err="1" smtClean="0"/>
              <a:t>Feb</a:t>
            </a:r>
            <a:r>
              <a:rPr lang="fr-CA" sz="3200" dirty="0" smtClean="0"/>
              <a:t>. 23, 2016</a:t>
            </a:r>
            <a:br>
              <a:rPr lang="fr-CA" sz="3200" dirty="0" smtClean="0"/>
            </a:br>
            <a:r>
              <a:rPr lang="fr-CA" sz="3200" dirty="0" smtClean="0"/>
              <a:t>face to face: March 1, 2016</a:t>
            </a:r>
            <a:endParaRPr lang="fr-CA" sz="3200" dirty="0"/>
          </a:p>
        </p:txBody>
      </p:sp>
      <p:sp>
        <p:nvSpPr>
          <p:cNvPr id="3" name="Sous-titre 2"/>
          <p:cNvSpPr>
            <a:spLocks noGrp="1"/>
          </p:cNvSpPr>
          <p:nvPr>
            <p:ph type="subTitle" idx="1"/>
          </p:nvPr>
        </p:nvSpPr>
        <p:spPr>
          <a:xfrm>
            <a:off x="1485900" y="304800"/>
            <a:ext cx="6400800" cy="613232"/>
          </a:xfrm>
        </p:spPr>
        <p:txBody>
          <a:bodyPr>
            <a:normAutofit/>
          </a:bodyPr>
          <a:lstStyle/>
          <a:p>
            <a:r>
              <a:rPr lang="fr-CA" sz="2800" dirty="0" smtClean="0">
                <a:solidFill>
                  <a:schemeClr val="bg1"/>
                </a:solidFill>
              </a:rPr>
              <a:t>Sharon Kruger</a:t>
            </a:r>
          </a:p>
          <a:p>
            <a:endParaRPr lang="fr-CA" sz="28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50" y="228600"/>
            <a:ext cx="8534400" cy="487362"/>
          </a:xfrm>
        </p:spPr>
        <p:txBody>
          <a:bodyPr>
            <a:normAutofit fontScale="90000"/>
          </a:bodyPr>
          <a:lstStyle/>
          <a:p>
            <a:r>
              <a:rPr lang="en-US" sz="3200" dirty="0" smtClean="0"/>
              <a:t>BE AN EXPERT: Section 2 Explore letter knowledge</a:t>
            </a:r>
            <a:endParaRPr lang="en-US" sz="3200" dirty="0"/>
          </a:p>
        </p:txBody>
      </p:sp>
      <p:sp>
        <p:nvSpPr>
          <p:cNvPr id="3" name="Content Placeholder 2"/>
          <p:cNvSpPr>
            <a:spLocks noGrp="1"/>
          </p:cNvSpPr>
          <p:nvPr>
            <p:ph idx="1"/>
          </p:nvPr>
        </p:nvSpPr>
        <p:spPr>
          <a:xfrm>
            <a:off x="161924" y="838200"/>
            <a:ext cx="8829676" cy="6019800"/>
          </a:xfrm>
        </p:spPr>
        <p:txBody>
          <a:bodyPr>
            <a:noAutofit/>
          </a:bodyPr>
          <a:lstStyle/>
          <a:p>
            <a:pPr marL="0" indent="0">
              <a:buNone/>
            </a:pPr>
            <a:r>
              <a:rPr lang="en-US" sz="1800" b="1" dirty="0" err="1" smtClean="0">
                <a:solidFill>
                  <a:schemeClr val="tx1">
                    <a:lumMod val="85000"/>
                    <a:lumOff val="15000"/>
                  </a:schemeClr>
                </a:solidFill>
                <a:hlinkClick r:id="rId2"/>
              </a:rPr>
              <a:t>Kasie</a:t>
            </a:r>
            <a:r>
              <a:rPr lang="en-US" sz="1800" b="1" dirty="0" smtClean="0">
                <a:solidFill>
                  <a:schemeClr val="tx1">
                    <a:lumMod val="85000"/>
                    <a:lumOff val="15000"/>
                  </a:schemeClr>
                </a:solidFill>
                <a:hlinkClick r:id="rId2"/>
              </a:rPr>
              <a:t>: </a:t>
            </a:r>
          </a:p>
          <a:p>
            <a:pPr marL="0" indent="0">
              <a:buNone/>
            </a:pPr>
            <a:r>
              <a:rPr lang="en-US" sz="1800" u="sng" dirty="0" smtClean="0">
                <a:hlinkClick r:id="rId2"/>
              </a:rPr>
              <a:t>What </a:t>
            </a:r>
            <a:r>
              <a:rPr lang="en-US" sz="1800" u="sng" dirty="0">
                <a:hlinkClick r:id="rId2"/>
              </a:rPr>
              <a:t>is letter knowledge, why is it important for young learners, and what does instruction look like in </a:t>
            </a:r>
            <a:r>
              <a:rPr lang="en-US" sz="1800" u="sng" dirty="0" smtClean="0">
                <a:hlinkClick r:id="rId2"/>
              </a:rPr>
              <a:t>Spanish?</a:t>
            </a:r>
            <a:endParaRPr lang="en-US" sz="1800" dirty="0"/>
          </a:p>
          <a:p>
            <a:pPr marL="0" indent="0">
              <a:buNone/>
            </a:pPr>
            <a:r>
              <a:rPr lang="en-US" sz="1800" b="1" u="sng" dirty="0" smtClean="0">
                <a:hlinkClick r:id="rId3"/>
              </a:rPr>
              <a:t>Tiffany:</a:t>
            </a:r>
          </a:p>
          <a:p>
            <a:pPr marL="0" indent="0">
              <a:buNone/>
            </a:pPr>
            <a:r>
              <a:rPr lang="en-US" sz="1800" u="sng" dirty="0" smtClean="0">
                <a:hlinkClick r:id="rId3"/>
              </a:rPr>
              <a:t>How </a:t>
            </a:r>
            <a:r>
              <a:rPr lang="en-US" sz="1800" u="sng" dirty="0">
                <a:hlinkClick r:id="rId3"/>
              </a:rPr>
              <a:t>is letter knowledge related to other aspects of language development and literacy </a:t>
            </a:r>
            <a:r>
              <a:rPr lang="en-US" sz="1800" u="sng" dirty="0" smtClean="0">
                <a:hlinkClick r:id="rId3"/>
              </a:rPr>
              <a:t>education?</a:t>
            </a:r>
            <a:endParaRPr lang="en-US" sz="1800" u="sng" dirty="0" smtClean="0"/>
          </a:p>
          <a:p>
            <a:pPr marL="0" indent="0">
              <a:buNone/>
            </a:pPr>
            <a:r>
              <a:rPr lang="en-US" sz="1800" u="sng" dirty="0" smtClean="0"/>
              <a:t>AND </a:t>
            </a:r>
          </a:p>
          <a:p>
            <a:pPr marL="0" indent="0">
              <a:buNone/>
            </a:pPr>
            <a:r>
              <a:rPr lang="en-US" sz="1800" u="sng" dirty="0" smtClean="0">
                <a:hlinkClick r:id="rId4"/>
              </a:rPr>
              <a:t>What </a:t>
            </a:r>
            <a:r>
              <a:rPr lang="en-US" sz="1800" u="sng" dirty="0">
                <a:hlinkClick r:id="rId4"/>
              </a:rPr>
              <a:t>does the research say about letter knowledge</a:t>
            </a:r>
            <a:r>
              <a:rPr lang="en-US" sz="1800" u="sng" dirty="0" smtClean="0">
                <a:hlinkClick r:id="rId4"/>
              </a:rPr>
              <a:t>?</a:t>
            </a:r>
            <a:endParaRPr lang="en-US" sz="1800" dirty="0"/>
          </a:p>
          <a:p>
            <a:pPr marL="0" indent="0">
              <a:buNone/>
            </a:pPr>
            <a:r>
              <a:rPr lang="en-US" sz="1800" b="1" u="sng" dirty="0" smtClean="0">
                <a:hlinkClick r:id="rId5"/>
              </a:rPr>
              <a:t>Kayla:</a:t>
            </a:r>
          </a:p>
          <a:p>
            <a:pPr marL="0" indent="0">
              <a:buNone/>
            </a:pPr>
            <a:r>
              <a:rPr lang="en-US" sz="1800" u="sng" dirty="0" smtClean="0">
                <a:hlinkClick r:id="rId5"/>
              </a:rPr>
              <a:t>What </a:t>
            </a:r>
            <a:r>
              <a:rPr lang="en-US" sz="1800" u="sng" dirty="0">
                <a:hlinkClick r:id="rId5"/>
              </a:rPr>
              <a:t>is the most effective way to teach letter knowledge?</a:t>
            </a:r>
            <a:endParaRPr lang="en-US" sz="1800" dirty="0"/>
          </a:p>
          <a:p>
            <a:pPr marL="0" indent="0">
              <a:buNone/>
            </a:pPr>
            <a:r>
              <a:rPr lang="en-US" sz="1800" dirty="0" smtClean="0">
                <a:hlinkClick r:id="rId6"/>
              </a:rPr>
              <a:t>and</a:t>
            </a:r>
          </a:p>
          <a:p>
            <a:pPr marL="0" indent="0">
              <a:buNone/>
            </a:pPr>
            <a:r>
              <a:rPr lang="en-US" sz="1800" u="sng" dirty="0" smtClean="0">
                <a:hlinkClick r:id="rId6"/>
              </a:rPr>
              <a:t>What </a:t>
            </a:r>
            <a:r>
              <a:rPr lang="en-US" sz="1800" u="sng" dirty="0">
                <a:hlinkClick r:id="rId6"/>
              </a:rPr>
              <a:t>is a Letter Wall, and how does it help children learn letters?</a:t>
            </a:r>
            <a:endParaRPr lang="en-US" sz="1800" dirty="0"/>
          </a:p>
          <a:p>
            <a:pPr marL="0" indent="0">
              <a:buNone/>
            </a:pPr>
            <a:r>
              <a:rPr lang="en-US" sz="1800" b="1" dirty="0" smtClean="0">
                <a:hlinkClick r:id="rId7"/>
              </a:rPr>
              <a:t>Tami</a:t>
            </a:r>
          </a:p>
          <a:p>
            <a:pPr marL="0" indent="0">
              <a:buNone/>
            </a:pPr>
            <a:r>
              <a:rPr lang="en-US" sz="1800" u="sng" dirty="0" smtClean="0">
                <a:hlinkClick r:id="rId7"/>
              </a:rPr>
              <a:t>How </a:t>
            </a:r>
            <a:r>
              <a:rPr lang="en-US" sz="1800" u="sng" dirty="0">
                <a:hlinkClick r:id="rId7"/>
              </a:rPr>
              <a:t>can letter knowledge be explored and expanded in centers?</a:t>
            </a:r>
            <a:endParaRPr lang="en-US" sz="1800" dirty="0"/>
          </a:p>
          <a:p>
            <a:pPr marL="0" indent="0">
              <a:buNone/>
            </a:pPr>
            <a:r>
              <a:rPr lang="en-US" sz="1800" b="1" dirty="0" smtClean="0">
                <a:hlinkClick r:id="rId8"/>
              </a:rPr>
              <a:t>Theresa:</a:t>
            </a:r>
          </a:p>
          <a:p>
            <a:pPr marL="0" indent="0">
              <a:buNone/>
            </a:pPr>
            <a:r>
              <a:rPr lang="en-US" sz="1800" u="sng" dirty="0" smtClean="0">
                <a:hlinkClick r:id="rId8"/>
              </a:rPr>
              <a:t>What </a:t>
            </a:r>
            <a:r>
              <a:rPr lang="en-US" sz="1800" u="sng" dirty="0">
                <a:hlinkClick r:id="rId8"/>
              </a:rPr>
              <a:t>are appropriate letter knowledge expectations for pre-kindergarten </a:t>
            </a:r>
            <a:r>
              <a:rPr lang="en-US" sz="1800" u="sng" dirty="0" smtClean="0">
                <a:hlinkClick r:id="rId8"/>
              </a:rPr>
              <a:t>children?</a:t>
            </a:r>
            <a:endParaRPr lang="en-US" sz="1800" dirty="0"/>
          </a:p>
          <a:p>
            <a:pPr marL="0" indent="0">
              <a:buNone/>
            </a:pPr>
            <a:r>
              <a:rPr lang="en-US" sz="1800" u="sng" dirty="0" smtClean="0">
                <a:hlinkClick r:id="rId9"/>
              </a:rPr>
              <a:t>And</a:t>
            </a:r>
          </a:p>
          <a:p>
            <a:pPr marL="0" indent="0">
              <a:buNone/>
            </a:pPr>
            <a:r>
              <a:rPr lang="en-US" sz="1800" u="sng" dirty="0" smtClean="0">
                <a:hlinkClick r:id="rId9"/>
              </a:rPr>
              <a:t>How </a:t>
            </a:r>
            <a:r>
              <a:rPr lang="en-US" sz="1800" u="sng" dirty="0">
                <a:hlinkClick r:id="rId9"/>
              </a:rPr>
              <a:t>can you assess children's letter knowledge as it develops?</a:t>
            </a:r>
            <a:endParaRPr lang="en-US" sz="1800" dirty="0"/>
          </a:p>
          <a:p>
            <a:pPr marL="0" indent="0">
              <a:buNone/>
            </a:pPr>
            <a:endParaRPr lang="en-US" sz="1800" dirty="0"/>
          </a:p>
        </p:txBody>
      </p:sp>
    </p:spTree>
    <p:extLst>
      <p:ext uri="{BB962C8B-B14F-4D97-AF65-F5344CB8AC3E}">
        <p14:creationId xmlns:p14="http://schemas.microsoft.com/office/powerpoint/2010/main" val="13211534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NEEDED</a:t>
            </a:r>
            <a:endParaRPr lang="en-US" dirty="0"/>
          </a:p>
        </p:txBody>
      </p:sp>
      <p:sp>
        <p:nvSpPr>
          <p:cNvPr id="3" name="Content Placeholder 2"/>
          <p:cNvSpPr>
            <a:spLocks noGrp="1"/>
          </p:cNvSpPr>
          <p:nvPr>
            <p:ph idx="1"/>
          </p:nvPr>
        </p:nvSpPr>
        <p:spPr>
          <a:xfrm>
            <a:off x="457200" y="1600200"/>
            <a:ext cx="4800600" cy="4525963"/>
          </a:xfrm>
        </p:spPr>
        <p:txBody>
          <a:bodyPr/>
          <a:lstStyle/>
          <a:p>
            <a:pPr marL="0" indent="0">
              <a:buNone/>
            </a:pPr>
            <a:r>
              <a:rPr lang="en-US" dirty="0" smtClean="0"/>
              <a:t>Activity #5: Visit the Classroom Section 2: About Letter Knowledge</a:t>
            </a:r>
          </a:p>
          <a:p>
            <a:pPr marL="0" indent="0">
              <a:buNone/>
            </a:pPr>
            <a:endParaRPr lang="en-US" dirty="0"/>
          </a:p>
          <a:p>
            <a:pPr marL="0" indent="0">
              <a:buNone/>
            </a:pPr>
            <a:r>
              <a:rPr lang="en-US" dirty="0" smtClean="0"/>
              <a:t>Use this handout to take notes while watching the Section 2 videos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208570857"/>
              </p:ext>
            </p:extLst>
          </p:nvPr>
        </p:nvGraphicFramePr>
        <p:xfrm>
          <a:off x="5267325" y="1562100"/>
          <a:ext cx="3140075" cy="4064000"/>
        </p:xfrm>
        <a:graphic>
          <a:graphicData uri="http://schemas.openxmlformats.org/presentationml/2006/ole">
            <mc:AlternateContent xmlns:mc="http://schemas.openxmlformats.org/markup-compatibility/2006">
              <mc:Choice xmlns:v="urn:schemas-microsoft-com:vml" Requires="v">
                <p:oleObj spid="_x0000_s1029" name="Acrobat Document" r:id="rId3" imgW="5829103" imgH="7543564" progId="Acrobat.Document.11">
                  <p:embed/>
                </p:oleObj>
              </mc:Choice>
              <mc:Fallback>
                <p:oleObj name="Acrobat Document" r:id="rId3" imgW="5829103" imgH="7543564" progId="Acrobat.Document.11">
                  <p:embed/>
                  <p:pic>
                    <p:nvPicPr>
                      <p:cNvPr id="0" name=""/>
                      <p:cNvPicPr/>
                      <p:nvPr/>
                    </p:nvPicPr>
                    <p:blipFill>
                      <a:blip r:embed="rId4"/>
                      <a:stretch>
                        <a:fillRect/>
                      </a:stretch>
                    </p:blipFill>
                    <p:spPr>
                      <a:xfrm>
                        <a:off x="5267325" y="1562100"/>
                        <a:ext cx="3140075" cy="4064000"/>
                      </a:xfrm>
                      <a:prstGeom prst="rect">
                        <a:avLst/>
                      </a:prstGeom>
                      <a:ln>
                        <a:solidFill>
                          <a:schemeClr val="tx1"/>
                        </a:solidFill>
                      </a:ln>
                    </p:spPr>
                  </p:pic>
                </p:oleObj>
              </mc:Fallback>
            </mc:AlternateContent>
          </a:graphicData>
        </a:graphic>
      </p:graphicFrame>
    </p:spTree>
    <p:extLst>
      <p:ext uri="{BB962C8B-B14F-4D97-AF65-F5344CB8AC3E}">
        <p14:creationId xmlns:p14="http://schemas.microsoft.com/office/powerpoint/2010/main" val="8301110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 </a:t>
            </a:r>
            <a:endParaRPr lang="en-US" dirty="0"/>
          </a:p>
        </p:txBody>
      </p:sp>
      <p:sp>
        <p:nvSpPr>
          <p:cNvPr id="3" name="Content Placeholder 2"/>
          <p:cNvSpPr>
            <a:spLocks noGrp="1"/>
          </p:cNvSpPr>
          <p:nvPr>
            <p:ph idx="1"/>
          </p:nvPr>
        </p:nvSpPr>
        <p:spPr/>
        <p:txBody>
          <a:bodyPr/>
          <a:lstStyle/>
          <a:p>
            <a:pPr marL="0" indent="0">
              <a:buNone/>
            </a:pPr>
            <a:r>
              <a:rPr lang="en-US" dirty="0" smtClean="0"/>
              <a:t>Section 2: Visit the classroom video (6:07)</a:t>
            </a:r>
          </a:p>
          <a:p>
            <a:pPr marL="0" indent="0">
              <a:buNone/>
            </a:pPr>
            <a:r>
              <a:rPr lang="en-US" dirty="0" smtClean="0"/>
              <a:t>Section 2: View commentary: Letter Knowledge Instruction video (4:42)</a:t>
            </a:r>
            <a:endParaRPr lang="en-US" dirty="0"/>
          </a:p>
        </p:txBody>
      </p:sp>
    </p:spTree>
    <p:extLst>
      <p:ext uri="{BB962C8B-B14F-4D97-AF65-F5344CB8AC3E}">
        <p14:creationId xmlns:p14="http://schemas.microsoft.com/office/powerpoint/2010/main" val="7562233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you answer the handout?</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2802354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Group 1: Kayla and Theresa J.</a:t>
            </a:r>
          </a:p>
          <a:p>
            <a:pPr marL="0" indent="0">
              <a:buNone/>
            </a:pPr>
            <a:r>
              <a:rPr lang="en-US" dirty="0"/>
              <a:t>Group 2: Tami and Tiffany H.</a:t>
            </a:r>
          </a:p>
          <a:p>
            <a:pPr marL="0" indent="0">
              <a:buNone/>
            </a:pPr>
            <a:r>
              <a:rPr lang="en-US" dirty="0"/>
              <a:t>Group 3: </a:t>
            </a:r>
            <a:r>
              <a:rPr lang="en-US" dirty="0" err="1"/>
              <a:t>Kasie</a:t>
            </a:r>
            <a:endParaRPr lang="en-US" dirty="0"/>
          </a:p>
          <a:p>
            <a:pPr marL="0" indent="0">
              <a:buNone/>
            </a:pPr>
            <a:endParaRPr lang="en-US" dirty="0"/>
          </a:p>
        </p:txBody>
      </p:sp>
    </p:spTree>
    <p:extLst>
      <p:ext uri="{BB962C8B-B14F-4D97-AF65-F5344CB8AC3E}">
        <p14:creationId xmlns:p14="http://schemas.microsoft.com/office/powerpoint/2010/main" val="34406050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2400" y="2876551"/>
            <a:ext cx="8991600" cy="3962399"/>
          </a:xfrm>
        </p:spPr>
        <p:txBody>
          <a:bodyPr>
            <a:noAutofit/>
          </a:bodyPr>
          <a:lstStyle/>
          <a:p>
            <a:pPr marL="0" lvl="0" indent="0">
              <a:buNone/>
            </a:pPr>
            <a:r>
              <a:rPr lang="en-US" sz="6000" dirty="0" smtClean="0"/>
              <a:t>Random </a:t>
            </a:r>
            <a:r>
              <a:rPr lang="en-US" sz="6000" dirty="0"/>
              <a:t>letters vs. meaningful letters (such as in letters in children’s names</a:t>
            </a:r>
            <a:r>
              <a:rPr lang="en-US" sz="6000" dirty="0" smtClean="0"/>
              <a:t>)</a:t>
            </a:r>
            <a:endParaRPr lang="en-US" sz="6000" dirty="0"/>
          </a:p>
          <a:p>
            <a:pPr marL="0" indent="0">
              <a:buNone/>
            </a:pPr>
            <a:endParaRPr lang="en-US" sz="6000" dirty="0"/>
          </a:p>
        </p:txBody>
      </p:sp>
      <p:sp>
        <p:nvSpPr>
          <p:cNvPr id="4" name="Title 3"/>
          <p:cNvSpPr>
            <a:spLocks noGrp="1"/>
          </p:cNvSpPr>
          <p:nvPr>
            <p:ph type="title"/>
          </p:nvPr>
        </p:nvSpPr>
        <p:spPr>
          <a:xfrm>
            <a:off x="0" y="133351"/>
            <a:ext cx="9144000" cy="2743200"/>
          </a:xfrm>
        </p:spPr>
        <p:style>
          <a:lnRef idx="1">
            <a:schemeClr val="accent5"/>
          </a:lnRef>
          <a:fillRef idx="2">
            <a:schemeClr val="accent5"/>
          </a:fillRef>
          <a:effectRef idx="1">
            <a:schemeClr val="accent5"/>
          </a:effectRef>
          <a:fontRef idx="minor">
            <a:schemeClr val="dk1"/>
          </a:fontRef>
        </p:style>
        <p:txBody>
          <a:bodyPr>
            <a:noAutofit/>
          </a:bodyPr>
          <a:lstStyle/>
          <a:p>
            <a:r>
              <a:rPr lang="en-US" sz="3200" dirty="0" smtClean="0"/>
              <a:t>Group 1:</a:t>
            </a:r>
            <a:r>
              <a:rPr lang="en-US" sz="3200" dirty="0"/>
              <a:t> </a:t>
            </a:r>
            <a:r>
              <a:rPr lang="en-US" sz="3200" dirty="0" smtClean="0"/>
              <a:t>Demonstrate how a good teacher would teach a Letter of the Week topic. </a:t>
            </a:r>
            <a:br>
              <a:rPr lang="en-US" sz="3200" dirty="0" smtClean="0"/>
            </a:br>
            <a:r>
              <a:rPr lang="en-US" sz="3200" dirty="0" smtClean="0"/>
              <a:t>Group 2:  Demonstrate how this would look taught  by a rotten teacher.</a:t>
            </a:r>
            <a:br>
              <a:rPr lang="en-US" sz="3200" dirty="0" smtClean="0"/>
            </a:br>
            <a:r>
              <a:rPr lang="en-US" sz="3200" dirty="0" smtClean="0"/>
              <a:t>Group 3: You choose which one you want to demonstrate.</a:t>
            </a:r>
            <a:endParaRPr lang="en-US" sz="3200" dirty="0"/>
          </a:p>
        </p:txBody>
      </p:sp>
    </p:spTree>
    <p:extLst>
      <p:ext uri="{BB962C8B-B14F-4D97-AF65-F5344CB8AC3E}">
        <p14:creationId xmlns:p14="http://schemas.microsoft.com/office/powerpoint/2010/main" val="34198036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Group 1: Tiffany H. and </a:t>
            </a:r>
            <a:r>
              <a:rPr lang="en-US" dirty="0" err="1"/>
              <a:t>Kasie</a:t>
            </a:r>
            <a:endParaRPr lang="en-US" dirty="0"/>
          </a:p>
          <a:p>
            <a:pPr marL="0" indent="0">
              <a:buNone/>
            </a:pPr>
            <a:r>
              <a:rPr lang="en-US" dirty="0"/>
              <a:t>Group 2: Tami and Kayla</a:t>
            </a:r>
          </a:p>
          <a:p>
            <a:pPr marL="0" indent="0">
              <a:buNone/>
            </a:pPr>
            <a:r>
              <a:rPr lang="en-US" dirty="0"/>
              <a:t>Group 3: Theresa J.</a:t>
            </a:r>
          </a:p>
          <a:p>
            <a:pPr marL="0" indent="0">
              <a:buNone/>
            </a:pPr>
            <a:endParaRPr lang="en-US" dirty="0"/>
          </a:p>
        </p:txBody>
      </p:sp>
    </p:spTree>
    <p:extLst>
      <p:ext uri="{BB962C8B-B14F-4D97-AF65-F5344CB8AC3E}">
        <p14:creationId xmlns:p14="http://schemas.microsoft.com/office/powerpoint/2010/main" val="223591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8100" y="3962400"/>
            <a:ext cx="9067800" cy="3200400"/>
          </a:xfrm>
        </p:spPr>
        <p:txBody>
          <a:bodyPr>
            <a:noAutofit/>
          </a:bodyPr>
          <a:lstStyle/>
          <a:p>
            <a:pPr marL="0" lvl="0" indent="0">
              <a:buNone/>
            </a:pPr>
            <a:r>
              <a:rPr lang="en-US" sz="6000" dirty="0" smtClean="0"/>
              <a:t>Type </a:t>
            </a:r>
            <a:r>
              <a:rPr lang="en-US" sz="6000" dirty="0"/>
              <a:t>of instruction – whole group, small group, </a:t>
            </a:r>
            <a:r>
              <a:rPr lang="en-US" sz="6000" dirty="0" smtClean="0"/>
              <a:t>individual</a:t>
            </a:r>
            <a:endParaRPr lang="en-US" sz="6000" dirty="0"/>
          </a:p>
          <a:p>
            <a:pPr marL="0" indent="0">
              <a:buNone/>
            </a:pPr>
            <a:endParaRPr lang="en-US" sz="6000" dirty="0"/>
          </a:p>
        </p:txBody>
      </p:sp>
      <p:sp>
        <p:nvSpPr>
          <p:cNvPr id="2" name="Title 1"/>
          <p:cNvSpPr>
            <a:spLocks noGrp="1"/>
          </p:cNvSpPr>
          <p:nvPr>
            <p:ph type="title"/>
          </p:nvPr>
        </p:nvSpPr>
        <p:spPr/>
        <p:txBody>
          <a:bodyPr/>
          <a:lstStyle/>
          <a:p>
            <a:endParaRPr lang="en-US"/>
          </a:p>
        </p:txBody>
      </p:sp>
      <p:sp>
        <p:nvSpPr>
          <p:cNvPr id="5" name="Title 3"/>
          <p:cNvSpPr txBox="1">
            <a:spLocks/>
          </p:cNvSpPr>
          <p:nvPr/>
        </p:nvSpPr>
        <p:spPr>
          <a:xfrm>
            <a:off x="0" y="133350"/>
            <a:ext cx="9144000" cy="382905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3200" dirty="0" smtClean="0"/>
              <a:t>Group 1: Demonstrate how a good teacher would teach a large group Letter of the Week topic. </a:t>
            </a:r>
            <a:br>
              <a:rPr lang="en-US" sz="3200" dirty="0" smtClean="0"/>
            </a:br>
            <a:r>
              <a:rPr lang="en-US" sz="3200" dirty="0" smtClean="0"/>
              <a:t>Group 2:  Demonstrate how this would look taught  by a rotten teacher would teach a small group letter of the week topic.</a:t>
            </a:r>
            <a:br>
              <a:rPr lang="en-US" sz="3200" dirty="0" smtClean="0"/>
            </a:br>
            <a:r>
              <a:rPr lang="en-US" sz="3200" dirty="0" smtClean="0"/>
              <a:t>Group 3: Demonstrate how a (rotten or good– your choice) teacher would teach an individual child a Letter of the Week.</a:t>
            </a:r>
            <a:endParaRPr lang="en-US" sz="3200" dirty="0"/>
          </a:p>
        </p:txBody>
      </p:sp>
    </p:spTree>
    <p:extLst>
      <p:ext uri="{BB962C8B-B14F-4D97-AF65-F5344CB8AC3E}">
        <p14:creationId xmlns:p14="http://schemas.microsoft.com/office/powerpoint/2010/main" val="20261285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Group 1: Kayla and Tiffany H.</a:t>
            </a:r>
          </a:p>
          <a:p>
            <a:pPr marL="0" indent="0">
              <a:buNone/>
            </a:pPr>
            <a:r>
              <a:rPr lang="en-US" dirty="0"/>
              <a:t>Group 2: Theresa J. and </a:t>
            </a:r>
            <a:r>
              <a:rPr lang="en-US" dirty="0" err="1"/>
              <a:t>Kasie</a:t>
            </a:r>
            <a:endParaRPr lang="en-US" dirty="0"/>
          </a:p>
          <a:p>
            <a:pPr marL="0" indent="0">
              <a:buNone/>
            </a:pPr>
            <a:r>
              <a:rPr lang="en-US" dirty="0"/>
              <a:t>Group 3: Tami</a:t>
            </a:r>
          </a:p>
          <a:p>
            <a:pPr marL="0" indent="0">
              <a:buNone/>
            </a:pPr>
            <a:endParaRPr lang="en-US" dirty="0"/>
          </a:p>
        </p:txBody>
      </p:sp>
    </p:spTree>
    <p:extLst>
      <p:ext uri="{BB962C8B-B14F-4D97-AF65-F5344CB8AC3E}">
        <p14:creationId xmlns:p14="http://schemas.microsoft.com/office/powerpoint/2010/main" val="23734621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2400" y="3505200"/>
            <a:ext cx="9067800" cy="4267199"/>
          </a:xfrm>
        </p:spPr>
        <p:txBody>
          <a:bodyPr>
            <a:noAutofit/>
          </a:bodyPr>
          <a:lstStyle/>
          <a:p>
            <a:pPr marL="0" lvl="0" indent="0">
              <a:buNone/>
            </a:pPr>
            <a:r>
              <a:rPr lang="en-US" sz="5400" dirty="0" smtClean="0"/>
              <a:t>Setting </a:t>
            </a:r>
            <a:r>
              <a:rPr lang="en-US" sz="5400" dirty="0"/>
              <a:t>– circle time, centers, independent activities, small group activities, </a:t>
            </a:r>
            <a:r>
              <a:rPr lang="en-US" sz="5400" dirty="0" smtClean="0"/>
              <a:t>transitions</a:t>
            </a:r>
            <a:endParaRPr lang="en-US" sz="5400" dirty="0"/>
          </a:p>
          <a:p>
            <a:pPr marL="0" indent="0">
              <a:buNone/>
            </a:pPr>
            <a:endParaRPr lang="en-US" sz="5400" dirty="0"/>
          </a:p>
        </p:txBody>
      </p:sp>
      <p:sp>
        <p:nvSpPr>
          <p:cNvPr id="2" name="Title 1"/>
          <p:cNvSpPr>
            <a:spLocks noGrp="1"/>
          </p:cNvSpPr>
          <p:nvPr>
            <p:ph type="title"/>
          </p:nvPr>
        </p:nvSpPr>
        <p:spPr/>
        <p:txBody>
          <a:bodyPr/>
          <a:lstStyle/>
          <a:p>
            <a:endParaRPr lang="en-US"/>
          </a:p>
        </p:txBody>
      </p:sp>
      <p:sp>
        <p:nvSpPr>
          <p:cNvPr id="6" name="Title 3"/>
          <p:cNvSpPr txBox="1">
            <a:spLocks/>
          </p:cNvSpPr>
          <p:nvPr/>
        </p:nvSpPr>
        <p:spPr>
          <a:xfrm>
            <a:off x="-4763" y="265112"/>
            <a:ext cx="9144000" cy="3240087"/>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3200" dirty="0" smtClean="0"/>
              <a:t>Group 1: Demonstrate how a good teacher in transitions would teach a Letter of the Week topic. </a:t>
            </a:r>
            <a:br>
              <a:rPr lang="en-US" sz="3200" dirty="0" smtClean="0"/>
            </a:br>
            <a:r>
              <a:rPr lang="en-US" sz="3200" dirty="0" smtClean="0"/>
              <a:t>Group 2:  Demonstrate how a rotten teacher would teach Letter of the Week in a small group activity.</a:t>
            </a:r>
            <a:br>
              <a:rPr lang="en-US" sz="3200" dirty="0" smtClean="0"/>
            </a:br>
            <a:r>
              <a:rPr lang="en-US" sz="3200" dirty="0" smtClean="0"/>
              <a:t>Group 3: </a:t>
            </a:r>
            <a:r>
              <a:rPr lang="en-US" sz="3200" dirty="0"/>
              <a:t>Demonstrate how a (rotten or good– your choice) teacher would teach </a:t>
            </a:r>
            <a:r>
              <a:rPr lang="en-US" sz="3200" dirty="0" smtClean="0"/>
              <a:t>a circle time  </a:t>
            </a:r>
            <a:r>
              <a:rPr lang="en-US" sz="3200" dirty="0"/>
              <a:t>Letter of the Week</a:t>
            </a:r>
          </a:p>
        </p:txBody>
      </p:sp>
    </p:spTree>
    <p:extLst>
      <p:ext uri="{BB962C8B-B14F-4D97-AF65-F5344CB8AC3E}">
        <p14:creationId xmlns:p14="http://schemas.microsoft.com/office/powerpoint/2010/main" val="4099215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Did anyone do anything exciting this beautiful weekend?</a:t>
            </a:r>
            <a:endParaRPr lang="en-US" dirty="0"/>
          </a:p>
        </p:txBody>
      </p:sp>
    </p:spTree>
    <p:extLst>
      <p:ext uri="{BB962C8B-B14F-4D97-AF65-F5344CB8AC3E}">
        <p14:creationId xmlns:p14="http://schemas.microsoft.com/office/powerpoint/2010/main" val="37585676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Group 1: Kayla and Tiffany H.</a:t>
            </a:r>
          </a:p>
          <a:p>
            <a:pPr marL="0" indent="0">
              <a:buNone/>
            </a:pPr>
            <a:r>
              <a:rPr lang="en-US" dirty="0"/>
              <a:t>Group 2: Theresa J. and </a:t>
            </a:r>
            <a:r>
              <a:rPr lang="en-US" dirty="0" err="1"/>
              <a:t>Kasie</a:t>
            </a:r>
            <a:endParaRPr lang="en-US" dirty="0"/>
          </a:p>
          <a:p>
            <a:pPr marL="0" indent="0">
              <a:buNone/>
            </a:pPr>
            <a:r>
              <a:rPr lang="en-US" dirty="0"/>
              <a:t>Group 3: Tami</a:t>
            </a:r>
          </a:p>
          <a:p>
            <a:pPr marL="0" indent="0">
              <a:buNone/>
            </a:pPr>
            <a:endParaRPr lang="en-US" dirty="0"/>
          </a:p>
        </p:txBody>
      </p:sp>
    </p:spTree>
    <p:extLst>
      <p:ext uri="{BB962C8B-B14F-4D97-AF65-F5344CB8AC3E}">
        <p14:creationId xmlns:p14="http://schemas.microsoft.com/office/powerpoint/2010/main" val="15122261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2400" y="3505200"/>
            <a:ext cx="8991600" cy="3200400"/>
          </a:xfrm>
        </p:spPr>
        <p:txBody>
          <a:bodyPr>
            <a:noAutofit/>
          </a:bodyPr>
          <a:lstStyle/>
          <a:p>
            <a:pPr marL="0" lvl="0" indent="0">
              <a:buNone/>
            </a:pPr>
            <a:r>
              <a:rPr lang="en-US" sz="7200" dirty="0" smtClean="0"/>
              <a:t>Materials </a:t>
            </a:r>
            <a:r>
              <a:rPr lang="en-US" sz="7200" dirty="0"/>
              <a:t>used – manipulatives, worksheets, etc</a:t>
            </a:r>
            <a:r>
              <a:rPr lang="en-US" sz="7200" dirty="0" smtClean="0"/>
              <a:t>.</a:t>
            </a:r>
            <a:endParaRPr lang="en-US" sz="7200" dirty="0"/>
          </a:p>
          <a:p>
            <a:pPr marL="0" indent="0">
              <a:buNone/>
            </a:pPr>
            <a:endParaRPr lang="en-US" sz="7200" dirty="0"/>
          </a:p>
        </p:txBody>
      </p:sp>
      <p:sp>
        <p:nvSpPr>
          <p:cNvPr id="2" name="Title 1"/>
          <p:cNvSpPr>
            <a:spLocks noGrp="1"/>
          </p:cNvSpPr>
          <p:nvPr>
            <p:ph type="title"/>
          </p:nvPr>
        </p:nvSpPr>
        <p:spPr/>
        <p:txBody>
          <a:bodyPr/>
          <a:lstStyle/>
          <a:p>
            <a:endParaRPr lang="en-US"/>
          </a:p>
        </p:txBody>
      </p:sp>
      <p:sp>
        <p:nvSpPr>
          <p:cNvPr id="6" name="Title 3"/>
          <p:cNvSpPr txBox="1">
            <a:spLocks/>
          </p:cNvSpPr>
          <p:nvPr/>
        </p:nvSpPr>
        <p:spPr>
          <a:xfrm>
            <a:off x="-4763" y="265112"/>
            <a:ext cx="9144000" cy="3240087"/>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3200" dirty="0" smtClean="0"/>
              <a:t>Group 1: Demonstrate how a good teacher would teach a Letter of the Week topic using materials. </a:t>
            </a:r>
            <a:br>
              <a:rPr lang="en-US" sz="3200" dirty="0" smtClean="0"/>
            </a:br>
            <a:r>
              <a:rPr lang="en-US" sz="3200" dirty="0" smtClean="0"/>
              <a:t>Group 2:  Demonstrate how a rotten teacher would teach Letter of the Week using materials .</a:t>
            </a:r>
            <a:br>
              <a:rPr lang="en-US" sz="3200" dirty="0" smtClean="0"/>
            </a:br>
            <a:r>
              <a:rPr lang="en-US" sz="3200" dirty="0" smtClean="0"/>
              <a:t>Group 3: </a:t>
            </a:r>
            <a:r>
              <a:rPr lang="en-US" sz="3200" dirty="0"/>
              <a:t>Demonstrate how a (rotten or good– your choice) teacher would teach </a:t>
            </a:r>
            <a:r>
              <a:rPr lang="en-US" sz="3200" dirty="0" smtClean="0"/>
              <a:t>Letter </a:t>
            </a:r>
            <a:r>
              <a:rPr lang="en-US" sz="3200" dirty="0"/>
              <a:t>of the </a:t>
            </a:r>
            <a:r>
              <a:rPr lang="en-US" sz="3200" dirty="0" smtClean="0"/>
              <a:t>Week using materials.</a:t>
            </a:r>
            <a:endParaRPr lang="en-US" sz="3200" dirty="0"/>
          </a:p>
        </p:txBody>
      </p:sp>
    </p:spTree>
    <p:extLst>
      <p:ext uri="{BB962C8B-B14F-4D97-AF65-F5344CB8AC3E}">
        <p14:creationId xmlns:p14="http://schemas.microsoft.com/office/powerpoint/2010/main" val="25809790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Group 1: Tiffany H. and Theresa J. </a:t>
            </a:r>
          </a:p>
          <a:p>
            <a:pPr marL="0" indent="0">
              <a:buNone/>
            </a:pPr>
            <a:r>
              <a:rPr lang="en-US" dirty="0"/>
              <a:t>Group 2: </a:t>
            </a:r>
            <a:r>
              <a:rPr lang="en-US" dirty="0" err="1"/>
              <a:t>Kasie</a:t>
            </a:r>
            <a:r>
              <a:rPr lang="en-US" dirty="0"/>
              <a:t> and Tami</a:t>
            </a:r>
          </a:p>
          <a:p>
            <a:pPr marL="0" indent="0">
              <a:buNone/>
            </a:pPr>
            <a:r>
              <a:rPr lang="en-US" dirty="0"/>
              <a:t>Group 3: Kayla </a:t>
            </a:r>
          </a:p>
          <a:p>
            <a:pPr marL="0" indent="0">
              <a:buNone/>
            </a:pPr>
            <a:endParaRPr lang="en-US" dirty="0"/>
          </a:p>
        </p:txBody>
      </p:sp>
    </p:spTree>
    <p:extLst>
      <p:ext uri="{BB962C8B-B14F-4D97-AF65-F5344CB8AC3E}">
        <p14:creationId xmlns:p14="http://schemas.microsoft.com/office/powerpoint/2010/main" val="8074079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5725" y="4343400"/>
            <a:ext cx="9144000" cy="3429000"/>
          </a:xfrm>
        </p:spPr>
        <p:txBody>
          <a:bodyPr>
            <a:noAutofit/>
          </a:bodyPr>
          <a:lstStyle/>
          <a:p>
            <a:pPr marL="0" lvl="0" indent="0">
              <a:buNone/>
            </a:pPr>
            <a:r>
              <a:rPr lang="en-US" sz="4400" dirty="0" smtClean="0"/>
              <a:t>Child’s </a:t>
            </a:r>
            <a:r>
              <a:rPr lang="en-US" sz="4400" dirty="0"/>
              <a:t>opportunities for interaction – seeing teacher demonstrate, listening to teacher, hands-on experiences</a:t>
            </a:r>
          </a:p>
          <a:p>
            <a:pPr marL="0" indent="0">
              <a:buNone/>
            </a:pPr>
            <a:endParaRPr lang="en-US" sz="5400" dirty="0"/>
          </a:p>
        </p:txBody>
      </p:sp>
      <p:sp>
        <p:nvSpPr>
          <p:cNvPr id="2" name="Title 1"/>
          <p:cNvSpPr>
            <a:spLocks noGrp="1"/>
          </p:cNvSpPr>
          <p:nvPr>
            <p:ph type="title"/>
          </p:nvPr>
        </p:nvSpPr>
        <p:spPr/>
        <p:txBody>
          <a:bodyPr/>
          <a:lstStyle/>
          <a:p>
            <a:endParaRPr lang="en-US"/>
          </a:p>
        </p:txBody>
      </p:sp>
      <p:sp>
        <p:nvSpPr>
          <p:cNvPr id="6" name="Title 3"/>
          <p:cNvSpPr txBox="1">
            <a:spLocks/>
          </p:cNvSpPr>
          <p:nvPr/>
        </p:nvSpPr>
        <p:spPr>
          <a:xfrm>
            <a:off x="0" y="152400"/>
            <a:ext cx="9144000" cy="419100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3200" dirty="0" smtClean="0"/>
              <a:t>Group 1: Demonstrate how a good teacher would teach a Letter of the Week topic using hands on experience. </a:t>
            </a:r>
            <a:br>
              <a:rPr lang="en-US" sz="3200" dirty="0" smtClean="0"/>
            </a:br>
            <a:r>
              <a:rPr lang="en-US" sz="3200" dirty="0" smtClean="0"/>
              <a:t>Group 2:  Demonstrate how a rotten teacher would teach Letter of the Week with a teacher demonstration.</a:t>
            </a:r>
            <a:br>
              <a:rPr lang="en-US" sz="3200" dirty="0" smtClean="0"/>
            </a:br>
            <a:r>
              <a:rPr lang="en-US" sz="3200" dirty="0" smtClean="0"/>
              <a:t>Group 3: </a:t>
            </a:r>
            <a:r>
              <a:rPr lang="en-US" sz="3200" dirty="0"/>
              <a:t>Demonstrate how a (rotten or good– your choice) teacher would teach </a:t>
            </a:r>
            <a:r>
              <a:rPr lang="en-US" sz="3200" dirty="0" smtClean="0"/>
              <a:t>Letter </a:t>
            </a:r>
            <a:r>
              <a:rPr lang="en-US" sz="3200" dirty="0"/>
              <a:t>of the </a:t>
            </a:r>
            <a:r>
              <a:rPr lang="en-US" sz="3200" dirty="0" smtClean="0"/>
              <a:t>Week using hands on experiences.</a:t>
            </a:r>
            <a:endParaRPr lang="en-US" sz="3200" dirty="0"/>
          </a:p>
        </p:txBody>
      </p:sp>
    </p:spTree>
    <p:extLst>
      <p:ext uri="{BB962C8B-B14F-4D97-AF65-F5344CB8AC3E}">
        <p14:creationId xmlns:p14="http://schemas.microsoft.com/office/powerpoint/2010/main" val="17808865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Group 1: Theresa J. and </a:t>
            </a:r>
            <a:r>
              <a:rPr lang="en-US" dirty="0" err="1"/>
              <a:t>Kasie</a:t>
            </a:r>
            <a:endParaRPr lang="en-US" dirty="0"/>
          </a:p>
          <a:p>
            <a:pPr marL="0" indent="0">
              <a:buNone/>
            </a:pPr>
            <a:r>
              <a:rPr lang="en-US" dirty="0"/>
              <a:t>Group 2: Tami and Kayla </a:t>
            </a:r>
          </a:p>
          <a:p>
            <a:pPr marL="0" indent="0">
              <a:buNone/>
            </a:pPr>
            <a:r>
              <a:rPr lang="en-US" dirty="0"/>
              <a:t>Group 3:Tiffany H. </a:t>
            </a:r>
          </a:p>
          <a:p>
            <a:pPr marL="0" indent="0">
              <a:buNone/>
            </a:pPr>
            <a:endParaRPr lang="en-US" dirty="0"/>
          </a:p>
        </p:txBody>
      </p:sp>
    </p:spTree>
    <p:extLst>
      <p:ext uri="{BB962C8B-B14F-4D97-AF65-F5344CB8AC3E}">
        <p14:creationId xmlns:p14="http://schemas.microsoft.com/office/powerpoint/2010/main" val="19518378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2400" y="4953000"/>
            <a:ext cx="8991600" cy="1295400"/>
          </a:xfrm>
        </p:spPr>
        <p:txBody>
          <a:bodyPr>
            <a:noAutofit/>
          </a:bodyPr>
          <a:lstStyle/>
          <a:p>
            <a:pPr marL="0" lvl="0" indent="0">
              <a:buNone/>
            </a:pPr>
            <a:r>
              <a:rPr lang="en-US" sz="3600" dirty="0" smtClean="0"/>
              <a:t>Frequency </a:t>
            </a:r>
            <a:r>
              <a:rPr lang="en-US" sz="3600" dirty="0"/>
              <a:t>of exposure – once a week, once a day, multiple times a day</a:t>
            </a:r>
          </a:p>
          <a:p>
            <a:pPr marL="0" indent="0">
              <a:buNone/>
            </a:pPr>
            <a:endParaRPr lang="en-US" sz="6600" dirty="0"/>
          </a:p>
        </p:txBody>
      </p:sp>
      <p:sp>
        <p:nvSpPr>
          <p:cNvPr id="2" name="Title 1"/>
          <p:cNvSpPr>
            <a:spLocks noGrp="1"/>
          </p:cNvSpPr>
          <p:nvPr>
            <p:ph type="title"/>
          </p:nvPr>
        </p:nvSpPr>
        <p:spPr/>
        <p:txBody>
          <a:bodyPr/>
          <a:lstStyle/>
          <a:p>
            <a:endParaRPr lang="en-US"/>
          </a:p>
        </p:txBody>
      </p:sp>
      <p:sp>
        <p:nvSpPr>
          <p:cNvPr id="6" name="Title 3"/>
          <p:cNvSpPr txBox="1">
            <a:spLocks/>
          </p:cNvSpPr>
          <p:nvPr/>
        </p:nvSpPr>
        <p:spPr>
          <a:xfrm>
            <a:off x="0" y="123825"/>
            <a:ext cx="9144000" cy="441960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3200" dirty="0" smtClean="0"/>
              <a:t>Group 1: Demonstrate how a good teacher would teach a Letter of the Week topic multiple times a day. </a:t>
            </a:r>
            <a:br>
              <a:rPr lang="en-US" sz="3200" dirty="0" smtClean="0"/>
            </a:br>
            <a:r>
              <a:rPr lang="en-US" sz="3200" dirty="0" smtClean="0"/>
              <a:t>Group 2:  Demonstrate how a rotten teacher would teach Letter of the Week once a week.</a:t>
            </a:r>
            <a:br>
              <a:rPr lang="en-US" sz="3200" dirty="0" smtClean="0"/>
            </a:br>
            <a:r>
              <a:rPr lang="en-US" sz="3200" dirty="0" smtClean="0"/>
              <a:t>Group 3: </a:t>
            </a:r>
            <a:r>
              <a:rPr lang="en-US" sz="3200" dirty="0"/>
              <a:t>Demonstrate how a (rotten or good– your choice) teacher would teach </a:t>
            </a:r>
            <a:r>
              <a:rPr lang="en-US" sz="3200" dirty="0" smtClean="0"/>
              <a:t>Letter </a:t>
            </a:r>
            <a:r>
              <a:rPr lang="en-US" sz="3200" dirty="0"/>
              <a:t>of the </a:t>
            </a:r>
            <a:r>
              <a:rPr lang="en-US" sz="3200" dirty="0" smtClean="0"/>
              <a:t>Week once a day.</a:t>
            </a:r>
            <a:endParaRPr lang="en-US" sz="3200" dirty="0"/>
          </a:p>
        </p:txBody>
      </p:sp>
    </p:spTree>
    <p:extLst>
      <p:ext uri="{BB962C8B-B14F-4D97-AF65-F5344CB8AC3E}">
        <p14:creationId xmlns:p14="http://schemas.microsoft.com/office/powerpoint/2010/main" val="289843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Group 1: Kayla and Theresa J.</a:t>
            </a:r>
          </a:p>
          <a:p>
            <a:pPr marL="0" indent="0">
              <a:buNone/>
            </a:pPr>
            <a:r>
              <a:rPr lang="en-US" dirty="0"/>
              <a:t>Group 2: Tami and Tiffany H.</a:t>
            </a:r>
          </a:p>
          <a:p>
            <a:pPr marL="0" indent="0">
              <a:buNone/>
            </a:pPr>
            <a:r>
              <a:rPr lang="en-US" dirty="0"/>
              <a:t>Group 3: </a:t>
            </a:r>
            <a:r>
              <a:rPr lang="en-US" dirty="0" err="1"/>
              <a:t>Kasie</a:t>
            </a:r>
            <a:endParaRPr lang="en-US" dirty="0"/>
          </a:p>
          <a:p>
            <a:pPr marL="0" indent="0">
              <a:buNone/>
            </a:pPr>
            <a:endParaRPr lang="en-US" dirty="0"/>
          </a:p>
        </p:txBody>
      </p:sp>
    </p:spTree>
    <p:extLst>
      <p:ext uri="{BB962C8B-B14F-4D97-AF65-F5344CB8AC3E}">
        <p14:creationId xmlns:p14="http://schemas.microsoft.com/office/powerpoint/2010/main" val="13491963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2400" y="4419600"/>
            <a:ext cx="8991600" cy="2286000"/>
          </a:xfrm>
        </p:spPr>
        <p:txBody>
          <a:bodyPr>
            <a:noAutofit/>
          </a:bodyPr>
          <a:lstStyle/>
          <a:p>
            <a:pPr marL="0" lvl="0" indent="0">
              <a:buNone/>
            </a:pPr>
            <a:r>
              <a:rPr lang="en-US" sz="4800" dirty="0" smtClean="0"/>
              <a:t>Classroom </a:t>
            </a:r>
            <a:r>
              <a:rPr lang="en-US" sz="4800" dirty="0"/>
              <a:t>materials linked to letters – center books, center activities, read </a:t>
            </a:r>
            <a:r>
              <a:rPr lang="en-US" sz="4800" dirty="0" err="1"/>
              <a:t>alouds</a:t>
            </a:r>
            <a:endParaRPr lang="en-US" sz="4800" dirty="0"/>
          </a:p>
          <a:p>
            <a:pPr marL="0" indent="0">
              <a:buNone/>
            </a:pPr>
            <a:endParaRPr lang="en-US" sz="6000" dirty="0"/>
          </a:p>
        </p:txBody>
      </p:sp>
      <p:sp>
        <p:nvSpPr>
          <p:cNvPr id="6" name="Title 3"/>
          <p:cNvSpPr txBox="1">
            <a:spLocks noGrp="1"/>
          </p:cNvSpPr>
          <p:nvPr>
            <p:ph type="title"/>
          </p:nvPr>
        </p:nvSpPr>
        <p:spPr>
          <a:xfrm>
            <a:off x="152400" y="274638"/>
            <a:ext cx="8839200" cy="4144962"/>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3200" dirty="0" smtClean="0"/>
              <a:t>Group 1: Demonstrate how a good teacher would teach a Letter of the Week topic linked to center activities. </a:t>
            </a:r>
            <a:br>
              <a:rPr lang="en-US" sz="3200" dirty="0" smtClean="0"/>
            </a:br>
            <a:r>
              <a:rPr lang="en-US" sz="3200" dirty="0" smtClean="0"/>
              <a:t>Group 2:  Demonstrate how a rotten teacher would teach Letter of the Week linked to center activities.</a:t>
            </a:r>
            <a:br>
              <a:rPr lang="en-US" sz="3200" dirty="0" smtClean="0"/>
            </a:br>
            <a:r>
              <a:rPr lang="en-US" sz="3200" dirty="0" smtClean="0"/>
              <a:t>Group 3: </a:t>
            </a:r>
            <a:r>
              <a:rPr lang="en-US" sz="3200" dirty="0"/>
              <a:t>Demonstrate how a (rotten or good– your choice) teacher would teach </a:t>
            </a:r>
            <a:r>
              <a:rPr lang="en-US" sz="3200" dirty="0" smtClean="0"/>
              <a:t>Letter </a:t>
            </a:r>
            <a:r>
              <a:rPr lang="en-US" sz="3200" dirty="0"/>
              <a:t>of the </a:t>
            </a:r>
            <a:r>
              <a:rPr lang="en-US" sz="3200" dirty="0" smtClean="0"/>
              <a:t>Week in a read aloud.</a:t>
            </a:r>
            <a:endParaRPr lang="en-US" sz="3200" dirty="0"/>
          </a:p>
        </p:txBody>
      </p:sp>
    </p:spTree>
    <p:extLst>
      <p:ext uri="{BB962C8B-B14F-4D97-AF65-F5344CB8AC3E}">
        <p14:creationId xmlns:p14="http://schemas.microsoft.com/office/powerpoint/2010/main" val="40514139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2200" y="2057400"/>
            <a:ext cx="6324600" cy="4068763"/>
          </a:xfrm>
        </p:spPr>
        <p:txBody>
          <a:bodyPr>
            <a:normAutofit/>
          </a:bodyPr>
          <a:lstStyle/>
          <a:p>
            <a:pPr marL="0" lvl="0" indent="0">
              <a:buNone/>
            </a:pPr>
            <a:r>
              <a:rPr lang="en-US" sz="4000" dirty="0" smtClean="0"/>
              <a:t>Why are sign in sheets important in preschool classrooms?  </a:t>
            </a:r>
            <a:endParaRPr lang="en-US" sz="4000" dirty="0"/>
          </a:p>
        </p:txBody>
      </p:sp>
      <p:sp>
        <p:nvSpPr>
          <p:cNvPr id="4" name="TextBox 3"/>
          <p:cNvSpPr txBox="1"/>
          <p:nvPr/>
        </p:nvSpPr>
        <p:spPr>
          <a:xfrm>
            <a:off x="2590800" y="304800"/>
            <a:ext cx="5334000" cy="1323439"/>
          </a:xfrm>
          <a:prstGeom prst="rect">
            <a:avLst/>
          </a:prstGeom>
          <a:noFill/>
        </p:spPr>
        <p:txBody>
          <a:bodyPr wrap="square" rtlCol="0">
            <a:spAutoFit/>
          </a:bodyPr>
          <a:lstStyle/>
          <a:p>
            <a:r>
              <a:rPr lang="en-US" sz="4000" dirty="0" smtClean="0"/>
              <a:t>Type your answer in the chat box.</a:t>
            </a:r>
            <a:endParaRPr lang="en-US" sz="4000" dirty="0"/>
          </a:p>
        </p:txBody>
      </p:sp>
    </p:spTree>
    <p:extLst>
      <p:ext uri="{BB962C8B-B14F-4D97-AF65-F5344CB8AC3E}">
        <p14:creationId xmlns:p14="http://schemas.microsoft.com/office/powerpoint/2010/main" val="15884880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0" y="2133600"/>
            <a:ext cx="6400800" cy="3992563"/>
          </a:xfrm>
        </p:spPr>
        <p:txBody>
          <a:bodyPr>
            <a:normAutofit/>
          </a:bodyPr>
          <a:lstStyle/>
          <a:p>
            <a:pPr marL="0" lvl="0" indent="0">
              <a:buNone/>
            </a:pPr>
            <a:r>
              <a:rPr lang="en-US" sz="4800" dirty="0" smtClean="0"/>
              <a:t>List various </a:t>
            </a:r>
            <a:r>
              <a:rPr lang="en-US" sz="4800" dirty="0"/>
              <a:t>types of sign-in sheets that could be used in a preschool </a:t>
            </a:r>
            <a:r>
              <a:rPr lang="en-US" sz="4800" dirty="0" smtClean="0"/>
              <a:t>classroom.</a:t>
            </a:r>
            <a:endParaRPr lang="en-US" sz="4800" dirty="0"/>
          </a:p>
        </p:txBody>
      </p:sp>
      <p:sp>
        <p:nvSpPr>
          <p:cNvPr id="4" name="TextBox 3"/>
          <p:cNvSpPr txBox="1"/>
          <p:nvPr/>
        </p:nvSpPr>
        <p:spPr>
          <a:xfrm>
            <a:off x="2667000" y="152400"/>
            <a:ext cx="5334000" cy="1323439"/>
          </a:xfrm>
          <a:prstGeom prst="rect">
            <a:avLst/>
          </a:prstGeom>
          <a:noFill/>
        </p:spPr>
        <p:txBody>
          <a:bodyPr wrap="square" rtlCol="0">
            <a:spAutoFit/>
          </a:bodyPr>
          <a:lstStyle/>
          <a:p>
            <a:r>
              <a:rPr lang="en-US" sz="4000" dirty="0" smtClean="0"/>
              <a:t>Type your answer in the chat box.</a:t>
            </a:r>
            <a:endParaRPr lang="en-US" sz="4000" dirty="0"/>
          </a:p>
        </p:txBody>
      </p:sp>
    </p:spTree>
    <p:extLst>
      <p:ext uri="{BB962C8B-B14F-4D97-AF65-F5344CB8AC3E}">
        <p14:creationId xmlns:p14="http://schemas.microsoft.com/office/powerpoint/2010/main" val="21931021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ction="ppaction://hlinkpres?slideindex=1&amp;slidetitle="/>
              </a:rPr>
              <a:t>HOUSEKEEPING ITEMS</a:t>
            </a:r>
            <a:endParaRPr lang="en-US" dirty="0"/>
          </a:p>
        </p:txBody>
      </p:sp>
      <p:pic>
        <p:nvPicPr>
          <p:cNvPr id="5" name="Content Placeholder 4">
            <a:hlinkClick r:id="rId2" action="ppaction://hlinkpres?slideindex=1&amp;slidetitle="/>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53425" y="2718095"/>
            <a:ext cx="2351927" cy="2315178"/>
          </a:xfrm>
        </p:spPr>
      </p:pic>
      <p:sp>
        <p:nvSpPr>
          <p:cNvPr id="4" name="Slide Number Placeholder 3"/>
          <p:cNvSpPr>
            <a:spLocks noGrp="1"/>
          </p:cNvSpPr>
          <p:nvPr>
            <p:ph type="sldNum" sz="quarter" idx="4294967295"/>
          </p:nvPr>
        </p:nvSpPr>
        <p:spPr>
          <a:xfrm>
            <a:off x="7627346" y="5658432"/>
            <a:ext cx="830855" cy="240569"/>
          </a:xfrm>
          <a:prstGeom prst="rect">
            <a:avLst/>
          </a:prstGeom>
        </p:spPr>
        <p:txBody>
          <a:bodyPr/>
          <a:lstStyle/>
          <a:p>
            <a:fld id="{8FDBFFB2-86D9-4B8F-A59A-553A60B94BBE}" type="slidenum">
              <a:rPr lang="en-US" smtClean="0"/>
              <a:t>4</a:t>
            </a:fld>
            <a:endParaRPr lang="en-US"/>
          </a:p>
        </p:txBody>
      </p:sp>
    </p:spTree>
    <p:extLst>
      <p:ext uri="{BB962C8B-B14F-4D97-AF65-F5344CB8AC3E}">
        <p14:creationId xmlns:p14="http://schemas.microsoft.com/office/powerpoint/2010/main" val="378031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needed:</a:t>
            </a:r>
            <a:endParaRPr lang="en-US" dirty="0"/>
          </a:p>
        </p:txBody>
      </p:sp>
      <p:sp>
        <p:nvSpPr>
          <p:cNvPr id="3" name="Content Placeholder 2"/>
          <p:cNvSpPr>
            <a:spLocks noGrp="1"/>
          </p:cNvSpPr>
          <p:nvPr>
            <p:ph idx="1"/>
          </p:nvPr>
        </p:nvSpPr>
        <p:spPr/>
        <p:txBody>
          <a:bodyPr/>
          <a:lstStyle/>
          <a:p>
            <a:pPr marL="0" indent="0">
              <a:buNone/>
            </a:pPr>
            <a:r>
              <a:rPr lang="en-US" dirty="0" smtClean="0"/>
              <a:t>White paper</a:t>
            </a:r>
          </a:p>
          <a:p>
            <a:pPr marL="0" indent="0">
              <a:buNone/>
            </a:pPr>
            <a:r>
              <a:rPr lang="en-US" dirty="0" smtClean="0"/>
              <a:t>markers</a:t>
            </a:r>
            <a:endParaRPr lang="en-US" dirty="0"/>
          </a:p>
        </p:txBody>
      </p:sp>
    </p:spTree>
    <p:extLst>
      <p:ext uri="{BB962C8B-B14F-4D97-AF65-F5344CB8AC3E}">
        <p14:creationId xmlns:p14="http://schemas.microsoft.com/office/powerpoint/2010/main" val="7838144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Group 1: Tiffany H. and Theresa J. </a:t>
            </a:r>
          </a:p>
          <a:p>
            <a:pPr marL="0" indent="0">
              <a:buNone/>
            </a:pPr>
            <a:r>
              <a:rPr lang="en-US" dirty="0"/>
              <a:t>Group 2: </a:t>
            </a:r>
            <a:r>
              <a:rPr lang="en-US" dirty="0" err="1"/>
              <a:t>Kasie</a:t>
            </a:r>
            <a:r>
              <a:rPr lang="en-US" dirty="0"/>
              <a:t> and Tami</a:t>
            </a:r>
          </a:p>
          <a:p>
            <a:pPr marL="0" indent="0">
              <a:buNone/>
            </a:pPr>
            <a:r>
              <a:rPr lang="en-US" dirty="0"/>
              <a:t>Group 3: Kayla </a:t>
            </a:r>
          </a:p>
          <a:p>
            <a:pPr marL="0" indent="0">
              <a:buNone/>
            </a:pPr>
            <a:endParaRPr lang="en-US" dirty="0"/>
          </a:p>
        </p:txBody>
      </p:sp>
    </p:spTree>
    <p:extLst>
      <p:ext uri="{BB962C8B-B14F-4D97-AF65-F5344CB8AC3E}">
        <p14:creationId xmlns:p14="http://schemas.microsoft.com/office/powerpoint/2010/main" val="28686215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your group:</a:t>
            </a:r>
            <a:endParaRPr lang="en-US" dirty="0"/>
          </a:p>
        </p:txBody>
      </p:sp>
      <p:sp>
        <p:nvSpPr>
          <p:cNvPr id="3" name="Content Placeholder 2"/>
          <p:cNvSpPr>
            <a:spLocks noGrp="1"/>
          </p:cNvSpPr>
          <p:nvPr>
            <p:ph idx="1"/>
          </p:nvPr>
        </p:nvSpPr>
        <p:spPr/>
        <p:txBody>
          <a:bodyPr/>
          <a:lstStyle/>
          <a:p>
            <a:pPr marL="0" indent="0">
              <a:buNone/>
            </a:pPr>
            <a:r>
              <a:rPr lang="en-US" dirty="0" smtClean="0"/>
              <a:t>Brainstorm on various types of sign-in sheets that could be used in preschool classrooms.</a:t>
            </a:r>
          </a:p>
          <a:p>
            <a:pPr marL="0" indent="0">
              <a:buNone/>
            </a:pPr>
            <a:endParaRPr lang="en-US" dirty="0"/>
          </a:p>
          <a:p>
            <a:pPr marL="0" indent="0">
              <a:buNone/>
            </a:pPr>
            <a:r>
              <a:rPr lang="en-US" dirty="0" smtClean="0"/>
              <a:t>Make a chart depicting one type of sign in sheet.</a:t>
            </a:r>
          </a:p>
          <a:p>
            <a:pPr marL="0" indent="0">
              <a:buNone/>
            </a:pPr>
            <a:r>
              <a:rPr lang="en-US" dirty="0" smtClean="0"/>
              <a:t>Chart could include word and pictures describing the sign-in sheet as well as how you would use it in your classroom.</a:t>
            </a:r>
            <a:endParaRPr lang="en-US" dirty="0"/>
          </a:p>
        </p:txBody>
      </p:sp>
    </p:spTree>
    <p:extLst>
      <p:ext uri="{BB962C8B-B14F-4D97-AF65-F5344CB8AC3E}">
        <p14:creationId xmlns:p14="http://schemas.microsoft.com/office/powerpoint/2010/main" val="31399468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needed:</a:t>
            </a:r>
            <a:endParaRPr lang="en-US" dirty="0"/>
          </a:p>
        </p:txBody>
      </p:sp>
      <p:sp>
        <p:nvSpPr>
          <p:cNvPr id="3" name="Content Placeholder 2"/>
          <p:cNvSpPr>
            <a:spLocks noGrp="1"/>
          </p:cNvSpPr>
          <p:nvPr>
            <p:ph idx="1"/>
          </p:nvPr>
        </p:nvSpPr>
        <p:spPr/>
        <p:txBody>
          <a:bodyPr>
            <a:normAutofit/>
          </a:bodyPr>
          <a:lstStyle/>
          <a:p>
            <a:pPr marL="0" indent="0">
              <a:buNone/>
            </a:pPr>
            <a:r>
              <a:rPr lang="en-US" sz="5400" dirty="0" smtClean="0"/>
              <a:t>CIRCLE manual</a:t>
            </a:r>
          </a:p>
        </p:txBody>
      </p:sp>
    </p:spTree>
    <p:extLst>
      <p:ext uri="{BB962C8B-B14F-4D97-AF65-F5344CB8AC3E}">
        <p14:creationId xmlns:p14="http://schemas.microsoft.com/office/powerpoint/2010/main" val="8551945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44962"/>
          </a:xfrm>
        </p:spPr>
        <p:txBody>
          <a:bodyPr>
            <a:normAutofit/>
          </a:bodyPr>
          <a:lstStyle/>
          <a:p>
            <a:r>
              <a:rPr lang="en-US" dirty="0" smtClean="0"/>
              <a:t>Using the CIRCLE manual:</a:t>
            </a:r>
            <a:br>
              <a:rPr lang="en-US" dirty="0" smtClean="0"/>
            </a:br>
            <a:r>
              <a:rPr lang="en-US" dirty="0" smtClean="0"/>
              <a:t>Choose a letter knowledge activity that you will use next week.</a:t>
            </a:r>
            <a:endParaRPr lang="en-US" dirty="0"/>
          </a:p>
        </p:txBody>
      </p:sp>
    </p:spTree>
    <p:extLst>
      <p:ext uri="{BB962C8B-B14F-4D97-AF65-F5344CB8AC3E}">
        <p14:creationId xmlns:p14="http://schemas.microsoft.com/office/powerpoint/2010/main" val="17711174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normAutofit/>
          </a:bodyPr>
          <a:lstStyle/>
          <a:p>
            <a:pPr marL="0" indent="0">
              <a:buNone/>
            </a:pPr>
            <a:r>
              <a:rPr lang="en-US" sz="4400" dirty="0" smtClean="0"/>
              <a:t>Bring samples of sign in sheets that your classroom uses.</a:t>
            </a:r>
          </a:p>
          <a:p>
            <a:pPr marL="0" indent="0">
              <a:buNone/>
            </a:pPr>
            <a:endParaRPr lang="en-US" sz="4400" dirty="0"/>
          </a:p>
        </p:txBody>
      </p:sp>
      <p:sp>
        <p:nvSpPr>
          <p:cNvPr id="4" name="5-Point Star 3"/>
          <p:cNvSpPr/>
          <p:nvPr/>
        </p:nvSpPr>
        <p:spPr>
          <a:xfrm>
            <a:off x="533400" y="2743199"/>
            <a:ext cx="8610600" cy="356552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Homework due at Letter Knowledge pt. 2 class</a:t>
            </a:r>
            <a:endParaRPr lang="en-US" sz="3200" dirty="0"/>
          </a:p>
        </p:txBody>
      </p:sp>
    </p:spTree>
    <p:extLst>
      <p:ext uri="{BB962C8B-B14F-4D97-AF65-F5344CB8AC3E}">
        <p14:creationId xmlns:p14="http://schemas.microsoft.com/office/powerpoint/2010/main" val="27614255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229600" cy="1143000"/>
          </a:xfrm>
        </p:spPr>
        <p:txBody>
          <a:bodyPr/>
          <a:lstStyle/>
          <a:p>
            <a:r>
              <a:rPr lang="en-US" dirty="0" smtClean="0"/>
              <a:t>HOMEWORK</a:t>
            </a:r>
            <a:endParaRPr lang="en-US" dirty="0"/>
          </a:p>
        </p:txBody>
      </p:sp>
      <p:sp>
        <p:nvSpPr>
          <p:cNvPr id="3" name="Content Placeholder 2"/>
          <p:cNvSpPr>
            <a:spLocks noGrp="1"/>
          </p:cNvSpPr>
          <p:nvPr>
            <p:ph idx="1"/>
          </p:nvPr>
        </p:nvSpPr>
        <p:spPr>
          <a:xfrm>
            <a:off x="0" y="838200"/>
            <a:ext cx="8229600" cy="4525963"/>
          </a:xfrm>
        </p:spPr>
        <p:txBody>
          <a:bodyPr>
            <a:normAutofit/>
          </a:bodyPr>
          <a:lstStyle/>
          <a:p>
            <a:pPr marL="0" lvl="0" indent="0">
              <a:buNone/>
            </a:pPr>
            <a:r>
              <a:rPr lang="en-US" dirty="0" smtClean="0"/>
              <a:t>Bring one </a:t>
            </a:r>
            <a:r>
              <a:rPr lang="en-US" dirty="0"/>
              <a:t>of your </a:t>
            </a:r>
            <a:r>
              <a:rPr lang="en-US" dirty="0" smtClean="0"/>
              <a:t>LETTER WALL CARDS </a:t>
            </a:r>
          </a:p>
          <a:p>
            <a:pPr marL="0" lvl="0" indent="0">
              <a:buNone/>
            </a:pPr>
            <a:endParaRPr lang="en-US" dirty="0"/>
          </a:p>
          <a:p>
            <a:pPr marL="0" lvl="0" indent="0">
              <a:buNone/>
            </a:pPr>
            <a:r>
              <a:rPr lang="en-US" dirty="0" smtClean="0"/>
              <a:t>Bring one of your LETTER </a:t>
            </a:r>
            <a:r>
              <a:rPr lang="en-US" dirty="0"/>
              <a:t>WALL </a:t>
            </a:r>
            <a:r>
              <a:rPr lang="en-US" dirty="0" smtClean="0"/>
              <a:t>PROPS</a:t>
            </a:r>
          </a:p>
          <a:p>
            <a:pPr marL="0" lvl="0" indent="0">
              <a:buNone/>
            </a:pPr>
            <a:endParaRPr lang="en-US" dirty="0"/>
          </a:p>
          <a:p>
            <a:pPr marL="0" lvl="0" indent="0">
              <a:buNone/>
            </a:pPr>
            <a:r>
              <a:rPr lang="en-US" dirty="0" smtClean="0"/>
              <a:t>Bring an example of ENVIRONMENTAL PRINT from your classroom</a:t>
            </a:r>
            <a:endParaRPr lang="en-US" dirty="0"/>
          </a:p>
        </p:txBody>
      </p:sp>
      <p:sp>
        <p:nvSpPr>
          <p:cNvPr id="4" name="5-Point Star 3"/>
          <p:cNvSpPr/>
          <p:nvPr/>
        </p:nvSpPr>
        <p:spPr>
          <a:xfrm>
            <a:off x="762000" y="3581400"/>
            <a:ext cx="9296400" cy="356552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Homework due at Letter Knowledge pt. 2 class</a:t>
            </a:r>
            <a:endParaRPr lang="en-US" sz="3200" dirty="0"/>
          </a:p>
        </p:txBody>
      </p:sp>
    </p:spTree>
    <p:extLst>
      <p:ext uri="{BB962C8B-B14F-4D97-AF65-F5344CB8AC3E}">
        <p14:creationId xmlns:p14="http://schemas.microsoft.com/office/powerpoint/2010/main" val="291495535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229600" cy="1143000"/>
          </a:xfrm>
        </p:spPr>
        <p:txBody>
          <a:bodyPr/>
          <a:lstStyle/>
          <a:p>
            <a:r>
              <a:rPr lang="en-US" dirty="0" smtClean="0"/>
              <a:t>HOMEWORK</a:t>
            </a:r>
            <a:endParaRPr lang="en-US" dirty="0"/>
          </a:p>
        </p:txBody>
      </p:sp>
      <p:sp>
        <p:nvSpPr>
          <p:cNvPr id="3" name="Content Placeholder 2"/>
          <p:cNvSpPr>
            <a:spLocks noGrp="1"/>
          </p:cNvSpPr>
          <p:nvPr>
            <p:ph idx="1"/>
          </p:nvPr>
        </p:nvSpPr>
        <p:spPr>
          <a:xfrm>
            <a:off x="290512" y="1524000"/>
            <a:ext cx="8839200" cy="4525963"/>
          </a:xfrm>
        </p:spPr>
        <p:txBody>
          <a:bodyPr>
            <a:normAutofit/>
          </a:bodyPr>
          <a:lstStyle/>
          <a:p>
            <a:pPr marL="0" lvl="0" indent="0">
              <a:buNone/>
            </a:pPr>
            <a:r>
              <a:rPr lang="en-US" dirty="0" smtClean="0"/>
              <a:t>Talk about how your  Letter Knowledge activity that you have chosen from the CIRCLE Manual went.</a:t>
            </a:r>
            <a:endParaRPr lang="en-US" dirty="0"/>
          </a:p>
        </p:txBody>
      </p:sp>
      <p:sp>
        <p:nvSpPr>
          <p:cNvPr id="4" name="5-Point Star 3"/>
          <p:cNvSpPr/>
          <p:nvPr/>
        </p:nvSpPr>
        <p:spPr>
          <a:xfrm>
            <a:off x="762000" y="3581400"/>
            <a:ext cx="9296400" cy="356552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Homework due at Letter Knowledge pt. 2 class</a:t>
            </a:r>
            <a:endParaRPr lang="en-US" sz="3200" dirty="0"/>
          </a:p>
        </p:txBody>
      </p:sp>
    </p:spTree>
    <p:extLst>
      <p:ext uri="{BB962C8B-B14F-4D97-AF65-F5344CB8AC3E}">
        <p14:creationId xmlns:p14="http://schemas.microsoft.com/office/powerpoint/2010/main" val="8691360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Letter Knowledge Pt. 1 Discussion Post due March 3, 2016.</a:t>
            </a:r>
            <a:endParaRPr lang="en-US" dirty="0"/>
          </a:p>
        </p:txBody>
      </p:sp>
      <p:sp>
        <p:nvSpPr>
          <p:cNvPr id="3" name="Content Placeholder 2"/>
          <p:cNvSpPr>
            <a:spLocks noGrp="1"/>
          </p:cNvSpPr>
          <p:nvPr>
            <p:ph idx="1"/>
          </p:nvPr>
        </p:nvSpPr>
        <p:spPr/>
        <p:txBody>
          <a:bodyPr/>
          <a:lstStyle/>
          <a:p>
            <a:pPr marL="0" lvl="0" indent="0">
              <a:buNone/>
            </a:pPr>
            <a:r>
              <a:rPr lang="en-US" dirty="0" smtClean="0"/>
              <a:t>1. </a:t>
            </a:r>
            <a:r>
              <a:rPr lang="en-US" dirty="0"/>
              <a:t>What personal experiences have you encountered when teaching letter knowledge?  What have these experiences taught you?</a:t>
            </a:r>
          </a:p>
          <a:p>
            <a:pPr marL="0" lvl="0" indent="0">
              <a:buNone/>
            </a:pPr>
            <a:r>
              <a:rPr lang="en-US" dirty="0" smtClean="0"/>
              <a:t>2. </a:t>
            </a:r>
            <a:r>
              <a:rPr lang="en-US" dirty="0"/>
              <a:t>How can you use children’s names to teach letter knowledge skills? </a:t>
            </a:r>
          </a:p>
          <a:p>
            <a:pPr marL="0" indent="0">
              <a:buNone/>
            </a:pPr>
            <a:endParaRPr lang="en-US" dirty="0"/>
          </a:p>
        </p:txBody>
      </p:sp>
    </p:spTree>
    <p:extLst>
      <p:ext uri="{BB962C8B-B14F-4D97-AF65-F5344CB8AC3E}">
        <p14:creationId xmlns:p14="http://schemas.microsoft.com/office/powerpoint/2010/main" val="4065738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9589" y="839323"/>
            <a:ext cx="5178422" cy="857473"/>
          </a:xfrm>
        </p:spPr>
        <p:txBody>
          <a:bodyPr>
            <a:normAutofit/>
          </a:bodyPr>
          <a:lstStyle/>
          <a:p>
            <a:r>
              <a:rPr lang="en-US" dirty="0" smtClean="0">
                <a:hlinkClick r:id="rId2" action="ppaction://hlinkpres?slideindex=1&amp;slidetitle="/>
              </a:rPr>
              <a:t>Discussion posts</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61676" y="1868906"/>
            <a:ext cx="4999597" cy="4343400"/>
          </a:xfrm>
        </p:spPr>
      </p:pic>
    </p:spTree>
    <p:extLst>
      <p:ext uri="{BB962C8B-B14F-4D97-AF65-F5344CB8AC3E}">
        <p14:creationId xmlns:p14="http://schemas.microsoft.com/office/powerpoint/2010/main" val="1833113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Pretest for Letter Knowledge</a:t>
            </a:r>
            <a:endParaRPr lang="en-US" dirty="0"/>
          </a:p>
        </p:txBody>
      </p:sp>
      <p:pic>
        <p:nvPicPr>
          <p:cNvPr id="4" name="Content Placeholder 3"/>
          <p:cNvPicPr>
            <a:picLocks noGrp="1" noChangeAspect="1"/>
          </p:cNvPicPr>
          <p:nvPr>
            <p:ph idx="1"/>
          </p:nvPr>
        </p:nvPicPr>
        <p:blipFill>
          <a:blip r:embed="rId2"/>
          <a:stretch>
            <a:fillRect/>
          </a:stretch>
        </p:blipFill>
        <p:spPr>
          <a:xfrm>
            <a:off x="1600200" y="1600200"/>
            <a:ext cx="6867525" cy="4324350"/>
          </a:xfrm>
          <a:prstGeom prst="rect">
            <a:avLst/>
          </a:prstGeom>
        </p:spPr>
      </p:pic>
      <p:sp>
        <p:nvSpPr>
          <p:cNvPr id="5" name="Right Arrow 4"/>
          <p:cNvSpPr/>
          <p:nvPr/>
        </p:nvSpPr>
        <p:spPr>
          <a:xfrm>
            <a:off x="457200" y="3048000"/>
            <a:ext cx="1828800" cy="152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0276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90600" y="685800"/>
            <a:ext cx="7679882" cy="4525963"/>
          </a:xfrm>
          <a:prstGeom prst="rect">
            <a:avLst/>
          </a:prstGeom>
        </p:spPr>
      </p:pic>
      <p:sp>
        <p:nvSpPr>
          <p:cNvPr id="5" name="Right Arrow 4"/>
          <p:cNvSpPr/>
          <p:nvPr/>
        </p:nvSpPr>
        <p:spPr>
          <a:xfrm>
            <a:off x="342900" y="2362200"/>
            <a:ext cx="1295400" cy="152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222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362200" y="685800"/>
            <a:ext cx="6257940" cy="4525963"/>
          </a:xfrm>
        </p:spPr>
        <p:txBody>
          <a:bodyPr>
            <a:normAutofit/>
          </a:bodyPr>
          <a:lstStyle/>
          <a:p>
            <a:pPr marL="0" indent="0">
              <a:buNone/>
            </a:pPr>
            <a:r>
              <a:rPr lang="en-US" dirty="0"/>
              <a:t>“Letter knowledge is an essential component of learning to read and write.  Young children learn best when information is presented in context and when educators provide opportunities for children to create experiences that make the material meaningful.”  (Texas Prekindergarten Guidelines, pg. 74)</a:t>
            </a:r>
          </a:p>
          <a:p>
            <a:endParaRPr lang="fr-CA"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362200" y="685800"/>
            <a:ext cx="6257940" cy="4525963"/>
          </a:xfrm>
        </p:spPr>
        <p:txBody>
          <a:bodyPr>
            <a:normAutofit fontScale="92500" lnSpcReduction="20000"/>
          </a:bodyPr>
          <a:lstStyle/>
          <a:p>
            <a:pPr marL="0" indent="0">
              <a:buNone/>
            </a:pPr>
            <a:r>
              <a:rPr lang="en-US" dirty="0"/>
              <a:t>Letter knowledge consists of being able to associate the names, shapes, and sounds of letters, and should be implemented in intentional, playful ways.  By engaging children in letter knowledge activities, teachers help children begin to understand the function of print.  Letter knowledge is one of the strongest predictors of later reading success.  (CIRCLE manual, pg. 255)</a:t>
            </a:r>
          </a:p>
          <a:p>
            <a:pPr marL="0" indent="0">
              <a:buNone/>
            </a:pPr>
            <a:endParaRPr lang="fr-CA" dirty="0">
              <a:solidFill>
                <a:schemeClr val="tx1">
                  <a:lumMod val="65000"/>
                  <a:lumOff val="35000"/>
                </a:schemeClr>
              </a:solidFill>
            </a:endParaRPr>
          </a:p>
        </p:txBody>
      </p:sp>
    </p:spTree>
    <p:extLst>
      <p:ext uri="{BB962C8B-B14F-4D97-AF65-F5344CB8AC3E}">
        <p14:creationId xmlns:p14="http://schemas.microsoft.com/office/powerpoint/2010/main" val="2424029903"/>
      </p:ext>
    </p:extLst>
  </p:cSld>
  <p:clrMapOvr>
    <a:masterClrMapping/>
  </p:clrMapOvr>
  <p:timing>
    <p:tnLst>
      <p:par>
        <p:cTn id="1" dur="indefinite" restart="never" nodeType="tmRoot"/>
      </p:par>
    </p:tnLst>
  </p:timing>
</p:sld>
</file>

<file path=ppt/theme/theme1.xml><?xml version="1.0" encoding="utf-8"?>
<a:theme xmlns:a="http://schemas.openxmlformats.org/drawingml/2006/main" name="TS01038149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9237A12-503B-4160-BA88-2AF6547F524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TS010381495</Template>
  <TotalTime>318</TotalTime>
  <Words>1326</Words>
  <Application>Microsoft Office PowerPoint</Application>
  <PresentationFormat>On-screen Show (4:3)</PresentationFormat>
  <Paragraphs>143</Paragraphs>
  <Slides>48</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2" baseType="lpstr">
      <vt:lpstr>Arial</vt:lpstr>
      <vt:lpstr>Calibri</vt:lpstr>
      <vt:lpstr>TS010381495</vt:lpstr>
      <vt:lpstr>Acrobat Document</vt:lpstr>
      <vt:lpstr>PowerPoint Presentation</vt:lpstr>
      <vt:lpstr>Letter Knowledge sections 1-2 Day 15  webinar: Feb. 23, 2016 face to face: March 1, 2016</vt:lpstr>
      <vt:lpstr>PowerPoint Presentation</vt:lpstr>
      <vt:lpstr>HOUSEKEEPING ITEMS</vt:lpstr>
      <vt:lpstr>Discussion posts</vt:lpstr>
      <vt:lpstr>Pretest for Letter Knowledge</vt:lpstr>
      <vt:lpstr>PowerPoint Presentation</vt:lpstr>
      <vt:lpstr>PowerPoint Presentation</vt:lpstr>
      <vt:lpstr>PowerPoint Presentation</vt:lpstr>
      <vt:lpstr>PowerPoint Presentation</vt:lpstr>
      <vt:lpstr>Letter Knowledge</vt:lpstr>
      <vt:lpstr>PowerPoint Presentation</vt:lpstr>
      <vt:lpstr>PowerPoint Presentation</vt:lpstr>
      <vt:lpstr>Letter Knowledge Pt. 1 Discussion Post  due March 3, 2016.</vt:lpstr>
      <vt:lpstr>Type your answer in the chat box.</vt:lpstr>
      <vt:lpstr>Type your answer in the chat box.</vt:lpstr>
      <vt:lpstr>Type your answer in the chat box.</vt:lpstr>
      <vt:lpstr>PowerPoint Presentation</vt:lpstr>
      <vt:lpstr>PowerPoint Presentation</vt:lpstr>
      <vt:lpstr>BE AN EXPERT: Section 2 Explore letter knowledge</vt:lpstr>
      <vt:lpstr>MATERIALS NEEDED</vt:lpstr>
      <vt:lpstr>View </vt:lpstr>
      <vt:lpstr>How did you answer the handout?</vt:lpstr>
      <vt:lpstr>PowerPoint Presentation</vt:lpstr>
      <vt:lpstr>Group 1: Demonstrate how a good teacher would teach a Letter of the Week topic.  Group 2:  Demonstrate how this would look taught  by a rotten teacher. Group 3: You choose which one you want to demonstrate.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Group 1: Demonstrate how a good teacher would teach a Letter of the Week topic linked to center activities.  Group 2:  Demonstrate how a rotten teacher would teach Letter of the Week linked to center activities. Group 3: Demonstrate how a (rotten or good– your choice) teacher would teach Letter of the Week in a read aloud.</vt:lpstr>
      <vt:lpstr>PowerPoint Presentation</vt:lpstr>
      <vt:lpstr>PowerPoint Presentation</vt:lpstr>
      <vt:lpstr>Materials needed:</vt:lpstr>
      <vt:lpstr>PowerPoint Presentation</vt:lpstr>
      <vt:lpstr>In your group:</vt:lpstr>
      <vt:lpstr>Materials needed:</vt:lpstr>
      <vt:lpstr>Using the CIRCLE manual: Choose a letter knowledge activity that you will use next week.</vt:lpstr>
      <vt:lpstr>HOMEWORK</vt:lpstr>
      <vt:lpstr>HOMEWORK</vt:lpstr>
      <vt:lpstr>HOMEWORK</vt:lpstr>
      <vt:lpstr>Letter Knowledge Pt. 1 Discussion Post due March 3, 2016.</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sharkrug</dc:creator>
  <cp:lastModifiedBy>Sharon Kruger</cp:lastModifiedBy>
  <cp:revision>44</cp:revision>
  <cp:lastPrinted>2013-10-28T22:23:48Z</cp:lastPrinted>
  <dcterms:created xsi:type="dcterms:W3CDTF">2013-10-27T22:55:11Z</dcterms:created>
  <dcterms:modified xsi:type="dcterms:W3CDTF">2017-03-27T00:38:14Z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TC103814959990</vt:lpwstr>
  </property>
</Properties>
</file>